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316" r:id="rId2"/>
    <p:sldId id="281" r:id="rId3"/>
    <p:sldId id="321" r:id="rId4"/>
    <p:sldId id="322" r:id="rId5"/>
    <p:sldId id="323" r:id="rId6"/>
    <p:sldId id="324" r:id="rId7"/>
    <p:sldId id="325" r:id="rId8"/>
    <p:sldId id="326" r:id="rId9"/>
    <p:sldId id="327" r:id="rId10"/>
    <p:sldId id="328" r:id="rId11"/>
    <p:sldId id="329" r:id="rId12"/>
    <p:sldId id="330" r:id="rId13"/>
    <p:sldId id="331" r:id="rId14"/>
    <p:sldId id="332" r:id="rId15"/>
    <p:sldId id="334" r:id="rId16"/>
    <p:sldId id="333" r:id="rId17"/>
    <p:sldId id="335" r:id="rId18"/>
    <p:sldId id="336" r:id="rId19"/>
    <p:sldId id="337" r:id="rId20"/>
    <p:sldId id="338" r:id="rId21"/>
    <p:sldId id="339" r:id="rId22"/>
    <p:sldId id="340" r:id="rId23"/>
    <p:sldId id="341" r:id="rId24"/>
    <p:sldId id="342" r:id="rId25"/>
    <p:sldId id="343" r:id="rId26"/>
    <p:sldId id="345" r:id="rId27"/>
    <p:sldId id="346" r:id="rId28"/>
    <p:sldId id="344" r:id="rId29"/>
    <p:sldId id="347" r:id="rId30"/>
    <p:sldId id="348" r:id="rId31"/>
    <p:sldId id="349" r:id="rId32"/>
    <p:sldId id="258"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01" userDrawn="1">
          <p15:clr>
            <a:srgbClr val="A4A3A4"/>
          </p15:clr>
        </p15:guide>
        <p15:guide id="2" orient="horz" pos="3781" userDrawn="1">
          <p15:clr>
            <a:srgbClr val="A4A3A4"/>
          </p15:clr>
        </p15:guide>
        <p15:guide id="3" pos="7260" userDrawn="1">
          <p15:clr>
            <a:srgbClr val="A4A3A4"/>
          </p15:clr>
        </p15:guide>
        <p15:guide id="4" orient="horz" pos="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C678E"/>
    <a:srgbClr val="B0BFD5"/>
    <a:srgbClr val="E6E6E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83" autoAdjust="0"/>
    <p:restoredTop sz="96314" autoAdjust="0"/>
  </p:normalViewPr>
  <p:slideViewPr>
    <p:cSldViewPr snapToGrid="0" showGuides="1">
      <p:cViewPr varScale="1">
        <p:scale>
          <a:sx n="51" d="100"/>
          <a:sy n="51" d="100"/>
        </p:scale>
        <p:origin x="970" y="43"/>
      </p:cViewPr>
      <p:guideLst>
        <p:guide pos="401"/>
        <p:guide orient="horz" pos="3781"/>
        <p:guide pos="7260"/>
        <p:guide orient="horz" pos="5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1T09:26:14.0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4745 1084,'-8'-1,"0"0,0-1,0 0,0 0,1 0,-1-1,0 0,-10-6,-17-8,-118-28,43 14,-108-32,175 53,-1 3,0 1,-49 0,-646 7,252 1,-1591-2,2047-2,1-1,-55-12,-19-4,64 13,1-2,0-1,0-2,-53-24,87 33,0 0,0 0,0-1,1 0,-1 0,1 0,-1-1,1 1,0-1,0 0,1 0,-1 0,1-1,0 1,0-1,0 0,-3-9,2 2,1 0,1-1,-1 0,2 1,0-1,1-19,-2 4,0 1,-10-42,7 44,1 0,1 0,0-31,3 51,0 1,1 0,0 0,0-1,0 1,1 0,0 0,-1 0,1 0,0 1,1-1,-1 0,1 1,0-1,-1 1,1 0,1 0,-1 0,0 1,1-1,0 1,-1-1,1 1,0 1,6-3,9-3,1 1,0 1,0 0,22-1,-19 3,365-67,-292 59,0 4,156 8,-89 2,8414-3,-8541 2,0 1,51 12,-44-6,47 2,331-8,-217-5,1910 2,-2070-2,0-2,46-11,-42 6,69-3,483 10,-285 5,352-3,-642-2,0-1,0 0,34-11,-30 7,58-7,270 11,-182 5,8506-2,-8641 0,55-8,-81 6,0-1,0 0,0-1,0 0,-1-1,0-1,13-7,-25 13,0-1,0 1,0-1,0 0,0 1,-1-1,1 1,0-1,0 0,-1 0,1 1,-1-1,1 0,0 0,-1 0,1-1,-1 1,0 0,-1 1,1-1,0 1,-1-1,1 0,-1 1,1-1,0 1,-1-1,1 1,-1-1,1 1,-1 0,0-1,1 1,-1-1,1 1,-1 0,0 0,1-1,-1 1,0 0,1 0,-1 0,0 0,0 0,0 0,-21-4,0 1,-1 0,-35 2,18 1,-705 22,1 43,475-39,-871 97,1096-117,-1 0,1-1,-1-2,-68-5,198-1,2696 0,-1402 6,2123-3,-3449 1,-38 4,-23 3,-42 13,-102 28,-107 24,-107 15,-1987 396,1988-421,246-43,-413 64,375-66,-224-5,-784-24,1156 11,0 0,-1-1,1 0,0 0,-16-6,23 7,0-1,0 1,1-1,-1 0,1 1,-1-1,1 0,-1 0,1 0,-1-1,1 1,0 0,0 0,-1-1,1 1,0-1,0 1,0-1,1 1,-1-1,0 1,1-1,-1 0,1 1,-1-1,1 0,0 0,-1 1,1-1,0 0,0 0,1 0,-1 1,0-1,0 0,1 0,1-2,-1 1,0 0,1 0,0 0,-1 0,1 0,0 1,1-1,-1 1,0 0,1-1,-1 1,1 0,-1 0,5-1,18-10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DC5DC-2188-4A8E-9B52-870867C2BE72}" type="datetimeFigureOut">
              <a:rPr lang="zh-CN" altLang="en-US" smtClean="0"/>
              <a:t>2024/1/20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43D81-2CE0-432F-B2E7-4DC1E7730B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DA2CC75-8280-4D50-8556-C2874ADEF926}" type="datetimeFigureOut">
              <a:rPr lang="zh-CN" altLang="en-US" smtClean="0"/>
              <a:t>2024/1/20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A2CC75-8280-4D50-8556-C2874ADEF926}" type="datetimeFigureOut">
              <a:rPr lang="zh-CN" altLang="en-US" smtClean="0"/>
              <a:t>2024/1/20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190E77-D57C-49F8-ADC2-FB99C50EBC2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2CC75-8280-4D50-8556-C2874ADEF926}" type="datetimeFigureOut">
              <a:rPr lang="zh-CN" altLang="en-US" smtClean="0"/>
              <a:t>2024/1/20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90E77-D57C-49F8-ADC2-FB99C50EBC2E}" type="slidenum">
              <a:rPr lang="zh-CN" altLang="en-US" smtClean="0"/>
              <a:t>‹#›</a:t>
            </a:fld>
            <a:endParaRPr lang="zh-CN" altLang="en-US"/>
          </a:p>
        </p:txBody>
      </p:sp>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7">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0"/>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379385" y="2045825"/>
            <a:ext cx="292388" cy="3212666"/>
          </a:xfrm>
          <a:prstGeom prst="rect">
            <a:avLst/>
          </a:prstGeom>
          <a:noFill/>
        </p:spPr>
        <p:txBody>
          <a:bodyPr vert="eaVert" wrap="square" rtlCol="0">
            <a:spAutoFit/>
          </a:bodyPr>
          <a:lstStyle/>
          <a:p>
            <a:pPr algn="ctr"/>
            <a:r>
              <a:rPr lang="en-US" altLang="zh-CN" sz="700" spc="600" dirty="0">
                <a:solidFill>
                  <a:srgbClr val="4C678E"/>
                </a:solidFill>
                <a:latin typeface="汉仪铁线黑-65简" panose="00020600040101010101" pitchFamily="18" charset="-122"/>
                <a:ea typeface="汉仪铁线黑-65简" panose="00020600040101010101" pitchFamily="18" charset="-122"/>
              </a:rPr>
              <a:t>ORAL DEFENSE OF PROJECT</a:t>
            </a: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
        <p:nvSpPr>
          <p:cNvPr id="30" name="矩形: 圆角 29"/>
          <p:cNvSpPr/>
          <p:nvPr>
            <p:custDataLst>
              <p:tags r:id="rId1"/>
            </p:custDataLst>
          </p:nvPr>
        </p:nvSpPr>
        <p:spPr>
          <a:xfrm>
            <a:off x="9773614" y="5600182"/>
            <a:ext cx="1823720" cy="347345"/>
          </a:xfrm>
          <a:prstGeom prst="roundRect">
            <a:avLst>
              <a:gd name="adj" fmla="val 50000"/>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思源宋体 Heavy" panose="02020900000000000000" pitchFamily="18" charset="-122"/>
                <a:ea typeface="思源宋体 Heavy" panose="02020900000000000000" pitchFamily="18" charset="-122"/>
              </a:rPr>
              <a:t>时间：</a:t>
            </a:r>
            <a:r>
              <a:rPr lang="en-US" altLang="zh-CN" sz="1400" dirty="0">
                <a:solidFill>
                  <a:schemeClr val="bg1"/>
                </a:solidFill>
                <a:latin typeface="思源宋体 Heavy" panose="02020900000000000000" pitchFamily="18" charset="-122"/>
                <a:ea typeface="思源宋体 Heavy" panose="02020900000000000000" pitchFamily="18" charset="-122"/>
              </a:rPr>
              <a:t>2024/1/xx</a:t>
            </a:r>
            <a:endParaRPr lang="zh-CN" altLang="en-US" sz="1400" dirty="0">
              <a:solidFill>
                <a:schemeClr val="bg1"/>
              </a:solidFill>
              <a:latin typeface="思源宋体 Heavy" panose="02020900000000000000" pitchFamily="18" charset="-122"/>
              <a:ea typeface="思源宋体 Heavy" panose="02020900000000000000" pitchFamily="18" charset="-122"/>
            </a:endParaRPr>
          </a:p>
        </p:txBody>
      </p:sp>
      <p:grpSp>
        <p:nvGrpSpPr>
          <p:cNvPr id="25" name="组合 24"/>
          <p:cNvGrpSpPr/>
          <p:nvPr/>
        </p:nvGrpSpPr>
        <p:grpSpPr>
          <a:xfrm>
            <a:off x="3051175" y="1866265"/>
            <a:ext cx="6382385" cy="711835"/>
            <a:chOff x="4147464" y="1866213"/>
            <a:chExt cx="3897072" cy="711835"/>
          </a:xfrm>
        </p:grpSpPr>
        <p:sp>
          <p:nvSpPr>
            <p:cNvPr id="14" name="文本框 13"/>
            <p:cNvSpPr txBox="1"/>
            <p:nvPr>
              <p:custDataLst>
                <p:tags r:id="rId3"/>
              </p:custDataLst>
            </p:nvPr>
          </p:nvSpPr>
          <p:spPr>
            <a:xfrm>
              <a:off x="5133849" y="1866213"/>
              <a:ext cx="1923915" cy="711835"/>
            </a:xfrm>
            <a:prstGeom prst="rect">
              <a:avLst/>
            </a:prstGeom>
            <a:noFill/>
          </p:spPr>
          <p:txBody>
            <a:bodyPr wrap="square" rtlCol="0">
              <a:noAutofit/>
            </a:bodyPr>
            <a:lstStyle/>
            <a:p>
              <a:pPr algn="ctr">
                <a:lnSpc>
                  <a:spcPct val="150000"/>
                </a:lnSpc>
              </a:pPr>
              <a:r>
                <a:rPr lang="en-US" altLang="zh-CN" sz="3200" b="1" dirty="0">
                  <a:solidFill>
                    <a:srgbClr val="4C678E"/>
                  </a:solidFill>
                  <a:latin typeface="汉仪铁线黑-65简" panose="00020600040101010101" pitchFamily="18" charset="-122"/>
                  <a:ea typeface="汉仪铁线黑-65简" panose="00020600040101010101" pitchFamily="18" charset="-122"/>
                </a:rPr>
                <a:t>Linux</a:t>
              </a:r>
              <a:r>
                <a:rPr lang="zh-CN" altLang="en-US" sz="3200" b="1" dirty="0">
                  <a:solidFill>
                    <a:srgbClr val="4C678E"/>
                  </a:solidFill>
                  <a:latin typeface="汉仪铁线黑-65简" panose="00020600040101010101" pitchFamily="18" charset="-122"/>
                  <a:ea typeface="汉仪铁线黑-65简" panose="00020600040101010101" pitchFamily="18" charset="-122"/>
                </a:rPr>
                <a:t>虚拟内存</a:t>
              </a:r>
            </a:p>
          </p:txBody>
        </p:sp>
        <p:grpSp>
          <p:nvGrpSpPr>
            <p:cNvPr id="24" name="组合 23"/>
            <p:cNvGrpSpPr/>
            <p:nvPr/>
          </p:nvGrpSpPr>
          <p:grpSpPr>
            <a:xfrm>
              <a:off x="4147464" y="2311239"/>
              <a:ext cx="3897072" cy="0"/>
              <a:chOff x="4257678" y="2482689"/>
              <a:chExt cx="3897072" cy="0"/>
            </a:xfrm>
          </p:grpSpPr>
          <p:cxnSp>
            <p:nvCxnSpPr>
              <p:cNvPr id="21" name="直接箭头连接符 25"/>
              <p:cNvCxnSpPr/>
              <p:nvPr>
                <p:custDataLst>
                  <p:tags r:id="rId4"/>
                </p:custDataLst>
              </p:nvPr>
            </p:nvCxnSpPr>
            <p:spPr>
              <a:xfrm>
                <a:off x="4257678"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23" name="直接箭头连接符 25"/>
              <p:cNvCxnSpPr/>
              <p:nvPr>
                <p:custDataLst>
                  <p:tags r:id="rId5"/>
                </p:custDataLst>
              </p:nvPr>
            </p:nvCxnSpPr>
            <p:spPr>
              <a:xfrm flipH="1">
                <a:off x="7334253"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sp>
        <p:nvSpPr>
          <p:cNvPr id="29" name="矩形: 圆角 28"/>
          <p:cNvSpPr/>
          <p:nvPr>
            <p:custDataLst>
              <p:tags r:id="rId2"/>
            </p:custDataLst>
          </p:nvPr>
        </p:nvSpPr>
        <p:spPr>
          <a:xfrm>
            <a:off x="7327900" y="4334510"/>
            <a:ext cx="1997075" cy="347345"/>
          </a:xfrm>
          <a:prstGeom prst="roundRect">
            <a:avLst>
              <a:gd name="adj" fmla="val 50000"/>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rgbClr val="4C678E"/>
                </a:solidFill>
                <a:latin typeface="思源宋体 Heavy" panose="02020900000000000000" pitchFamily="18" charset="-122"/>
                <a:ea typeface="思源宋体 Heavy" panose="02020900000000000000" pitchFamily="18" charset="-122"/>
              </a:rPr>
              <a:t>汇报人：</a:t>
            </a:r>
            <a:r>
              <a:rPr lang="en-US" altLang="zh-CN" sz="1400" dirty="0">
                <a:solidFill>
                  <a:srgbClr val="4C678E"/>
                </a:solidFill>
                <a:latin typeface="思源宋体 Heavy" panose="02020900000000000000" pitchFamily="18" charset="-122"/>
                <a:ea typeface="思源宋体 Heavy" panose="02020900000000000000" pitchFamily="18" charset="-122"/>
              </a:rPr>
              <a:t>  </a:t>
            </a:r>
            <a:endParaRPr lang="zh-CN" altLang="en-US" sz="1400" dirty="0">
              <a:solidFill>
                <a:srgbClr val="4C678E"/>
              </a:solidFill>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0" grpId="0" bldLvl="0" animBg="1"/>
      <p:bldP spid="2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所以在直接操作物理内存的情况下，我们需要知道每一个变量的位置都被安排在了哪里，而且还要注意和多个进程同时运行的时候，不能共用同一个地址，否则就会造成地址冲突。</a:t>
            </a:r>
          </a:p>
          <a:p>
            <a:endParaRPr lang="zh-CN" altLang="en-US" dirty="0">
              <a:solidFill>
                <a:schemeClr val="tx1"/>
              </a:solidFill>
            </a:endParaRPr>
          </a:p>
          <a:p>
            <a:r>
              <a:rPr lang="zh-CN" altLang="en-US" dirty="0">
                <a:solidFill>
                  <a:schemeClr val="tx1"/>
                </a:solidFill>
              </a:rPr>
              <a:t>现实中一个程序会有很多的变量和函数，这样一来我们给它们都需要计算一个合理的位置，还不能与其他进程冲突，这就很复杂了。</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pic>
        <p:nvPicPr>
          <p:cNvPr id="15" name="图片 14">
            <a:extLst>
              <a:ext uri="{FF2B5EF4-FFF2-40B4-BE49-F238E27FC236}">
                <a16:creationId xmlns:a16="http://schemas.microsoft.com/office/drawing/2014/main" id="{DCF032B9-5F35-85D4-9154-A4FB302F290F}"/>
              </a:ext>
            </a:extLst>
          </p:cNvPr>
          <p:cNvPicPr>
            <a:picLocks noChangeAspect="1"/>
          </p:cNvPicPr>
          <p:nvPr/>
        </p:nvPicPr>
        <p:blipFill>
          <a:blip r:embed="rId3"/>
          <a:stretch>
            <a:fillRect/>
          </a:stretch>
        </p:blipFill>
        <p:spPr>
          <a:xfrm>
            <a:off x="1190171" y="3672113"/>
            <a:ext cx="7171041" cy="2812024"/>
          </a:xfrm>
          <a:prstGeom prst="rect">
            <a:avLst/>
          </a:prstGeom>
        </p:spPr>
      </p:pic>
    </p:spTree>
    <p:extLst>
      <p:ext uri="{BB962C8B-B14F-4D97-AF65-F5344CB8AC3E}">
        <p14:creationId xmlns:p14="http://schemas.microsoft.com/office/powerpoint/2010/main" val="4184433991"/>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43FB00B-D9EE-8B7E-67B8-43AF157AA6FB}"/>
              </a:ext>
            </a:extLst>
          </p:cNvPr>
          <p:cNvPicPr>
            <a:picLocks noChangeAspect="1"/>
          </p:cNvPicPr>
          <p:nvPr/>
        </p:nvPicPr>
        <p:blipFill>
          <a:blip r:embed="rId2"/>
          <a:stretch>
            <a:fillRect/>
          </a:stretch>
        </p:blipFill>
        <p:spPr>
          <a:xfrm>
            <a:off x="1318420" y="4119656"/>
            <a:ext cx="3746072" cy="2401066"/>
          </a:xfrm>
          <a:prstGeom prst="rect">
            <a:avLst/>
          </a:pr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如何解决这个问题呢？</a:t>
            </a:r>
            <a:endParaRPr lang="en-US" altLang="zh-CN" dirty="0">
              <a:solidFill>
                <a:schemeClr val="tx1"/>
              </a:solidFill>
            </a:endParaRPr>
          </a:p>
          <a:p>
            <a:r>
              <a:rPr lang="zh-CN" altLang="en-US" dirty="0">
                <a:solidFill>
                  <a:schemeClr val="tx1"/>
                </a:solidFill>
              </a:rPr>
              <a:t>        从程序的局部性原理的描述中我们可以得出这样一个结论：进程在运行之后，对于内存的访问不会一下子就要访问全部的内存，相反进程对于内存的访问会表现出明显的倾向性，更加倾向于访问最近访问过的数据以及热点数据附近的数据。</a:t>
            </a:r>
            <a:endParaRPr lang="en-US" altLang="zh-CN" dirty="0">
              <a:solidFill>
                <a:schemeClr val="tx1"/>
              </a:solidFill>
            </a:endParaRPr>
          </a:p>
          <a:p>
            <a:r>
              <a:rPr lang="zh-CN" altLang="en-US" dirty="0">
                <a:solidFill>
                  <a:schemeClr val="tx1"/>
                </a:solidFill>
              </a:rPr>
              <a:t>       根据这个结论我们就清楚了，无论一个进程实际可以占用的内存资源有多大，根据程序局部性原理，在某一段时间内，进程真正需要的物理内存其实是很少的一部分，我们只需要为每个进程分配很少的物理内存就可以保证进程的正常执行运转。</a:t>
            </a:r>
            <a:endParaRPr lang="en-US" altLang="zh-CN" dirty="0">
              <a:solidFill>
                <a:schemeClr val="tx1"/>
              </a:solidFill>
            </a:endParaRPr>
          </a:p>
          <a:p>
            <a:r>
              <a:rPr lang="zh-CN" altLang="en-US" dirty="0">
                <a:solidFill>
                  <a:schemeClr val="tx1"/>
                </a:solidFill>
              </a:rPr>
              <a:t>       而虚拟内存的引入正是要解决上述的问题，虚拟内存引入之后，进程的视角就会变得非常开阔，每个进程都拥有自己独立的虚拟地址空间，进程与进程之间的虚拟内存地址空间是相互隔离，互不干扰的。每个进程都认为自己独占所有内存空间，自己想干什么就干什么。</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spTree>
    <p:extLst>
      <p:ext uri="{BB962C8B-B14F-4D97-AF65-F5344CB8AC3E}">
        <p14:creationId xmlns:p14="http://schemas.microsoft.com/office/powerpoint/2010/main" val="3113563732"/>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进程虚拟内存空间</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为了防止多进程运行时造成的内存地址冲突，内核引入了虚拟内存地址，为每个进程提供一个独立的虚拟内存空间，使得进程以为自己独占全部内存资源。</a:t>
            </a:r>
            <a:endParaRPr lang="en-US" altLang="zh-CN" dirty="0">
              <a:solidFill>
                <a:schemeClr val="tx1"/>
              </a:solidFill>
            </a:endParaRPr>
          </a:p>
          <a:p>
            <a:endParaRPr lang="en-US" altLang="zh-CN" dirty="0">
              <a:solidFill>
                <a:schemeClr val="tx1"/>
              </a:solidFill>
            </a:endParaRPr>
          </a:p>
          <a:p>
            <a:r>
              <a:rPr lang="zh-CN" altLang="en-US" b="1" dirty="0">
                <a:solidFill>
                  <a:schemeClr val="tx1"/>
                </a:solidFill>
              </a:rPr>
              <a:t>那这个内存空间长什么样子呢？</a:t>
            </a:r>
            <a:endParaRPr lang="en-US" altLang="zh-CN" b="1" dirty="0">
              <a:solidFill>
                <a:schemeClr val="tx1"/>
              </a:solidFill>
            </a:endParaRPr>
          </a:p>
          <a:p>
            <a:r>
              <a:rPr lang="zh-CN" altLang="en-US" dirty="0">
                <a:solidFill>
                  <a:schemeClr val="tx1"/>
                </a:solidFill>
              </a:rPr>
              <a:t>我们暂时先把内核态的虚拟空间当做一个黑盒来看待，只讨论进程用户态虚拟内存空间的布局。</a:t>
            </a:r>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08691769"/>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进程虚拟内存空间</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E3109263-73FC-E191-E67C-246D915942A4}"/>
              </a:ext>
            </a:extLst>
          </p:cNvPr>
          <p:cNvPicPr>
            <a:picLocks noChangeAspect="1"/>
          </p:cNvPicPr>
          <p:nvPr/>
        </p:nvPicPr>
        <p:blipFill>
          <a:blip r:embed="rId2"/>
          <a:stretch>
            <a:fillRect/>
          </a:stretch>
        </p:blipFill>
        <p:spPr>
          <a:xfrm>
            <a:off x="309413" y="1878456"/>
            <a:ext cx="3748307" cy="3636971"/>
          </a:xfrm>
          <a:prstGeom prst="rect">
            <a:avLst/>
          </a:prstGeom>
        </p:spPr>
      </p:pic>
      <p:sp>
        <p:nvSpPr>
          <p:cNvPr id="14" name="文本框 13">
            <a:extLst>
              <a:ext uri="{FF2B5EF4-FFF2-40B4-BE49-F238E27FC236}">
                <a16:creationId xmlns:a16="http://schemas.microsoft.com/office/drawing/2014/main" id="{09EA9E87-EE0F-DB2F-924E-A32D778FF407}"/>
              </a:ext>
            </a:extLst>
          </p:cNvPr>
          <p:cNvSpPr txBox="1"/>
          <p:nvPr/>
        </p:nvSpPr>
        <p:spPr>
          <a:xfrm>
            <a:off x="3904157" y="2288738"/>
            <a:ext cx="7783777" cy="2585323"/>
          </a:xfrm>
          <a:prstGeom prst="rect">
            <a:avLst/>
          </a:prstGeom>
          <a:noFill/>
        </p:spPr>
        <p:txBody>
          <a:bodyPr wrap="square" rtlCol="0">
            <a:spAutoFit/>
          </a:bodyPr>
          <a:lstStyle/>
          <a:p>
            <a:r>
              <a:rPr lang="zh-CN" altLang="en-US" dirty="0"/>
              <a:t>用于存放进程程序二进制文件中的机器指令的</a:t>
            </a:r>
            <a:r>
              <a:rPr lang="zh-CN" altLang="en-US" b="1" dirty="0"/>
              <a:t>代码段</a:t>
            </a:r>
          </a:p>
          <a:p>
            <a:endParaRPr lang="zh-CN" altLang="en-US" dirty="0"/>
          </a:p>
          <a:p>
            <a:r>
              <a:rPr lang="zh-CN" altLang="en-US" dirty="0"/>
              <a:t>用于存放程序二进制文件中定义的全局变量和静态变量的</a:t>
            </a:r>
            <a:r>
              <a:rPr lang="zh-CN" altLang="en-US" b="1" dirty="0"/>
              <a:t>数据段</a:t>
            </a:r>
            <a:r>
              <a:rPr lang="zh-CN" altLang="en-US" dirty="0"/>
              <a:t>和</a:t>
            </a:r>
            <a:r>
              <a:rPr lang="zh-CN" altLang="en-US" b="1" dirty="0"/>
              <a:t> </a:t>
            </a:r>
            <a:r>
              <a:rPr lang="en-US" altLang="zh-CN" b="1" dirty="0"/>
              <a:t>BSS </a:t>
            </a:r>
            <a:r>
              <a:rPr lang="zh-CN" altLang="en-US" b="1" dirty="0"/>
              <a:t>段</a:t>
            </a:r>
            <a:r>
              <a:rPr lang="zh-CN" altLang="en-US" dirty="0"/>
              <a:t>。</a:t>
            </a:r>
          </a:p>
          <a:p>
            <a:endParaRPr lang="zh-CN" altLang="en-US" dirty="0"/>
          </a:p>
          <a:p>
            <a:r>
              <a:rPr lang="zh-CN" altLang="en-US" dirty="0"/>
              <a:t>用于在程序运行过程中动态申请内存的</a:t>
            </a:r>
            <a:r>
              <a:rPr lang="zh-CN" altLang="en-US" b="1" dirty="0"/>
              <a:t>堆</a:t>
            </a:r>
            <a:r>
              <a:rPr lang="zh-CN" altLang="en-US" dirty="0"/>
              <a:t>。</a:t>
            </a:r>
          </a:p>
          <a:p>
            <a:endParaRPr lang="zh-CN" altLang="en-US" dirty="0"/>
          </a:p>
          <a:p>
            <a:r>
              <a:rPr lang="zh-CN" altLang="en-US" dirty="0"/>
              <a:t>用于存放动态链接库以及内存映射区域的</a:t>
            </a:r>
            <a:r>
              <a:rPr lang="zh-CN" altLang="en-US" b="1" dirty="0"/>
              <a:t>文件映射与匿名映射区</a:t>
            </a:r>
            <a:r>
              <a:rPr lang="zh-CN" altLang="en-US" dirty="0"/>
              <a:t>。</a:t>
            </a:r>
          </a:p>
          <a:p>
            <a:endParaRPr lang="zh-CN" altLang="en-US" dirty="0"/>
          </a:p>
          <a:p>
            <a:r>
              <a:rPr lang="zh-CN" altLang="en-US" dirty="0"/>
              <a:t>用于存放函数调用过程中的局部变量和函数参数的</a:t>
            </a:r>
            <a:r>
              <a:rPr lang="zh-CN" altLang="en-US" b="1" dirty="0"/>
              <a:t>栈</a:t>
            </a:r>
            <a:r>
              <a:rPr lang="zh-CN" altLang="en-US" dirty="0"/>
              <a:t>。</a:t>
            </a:r>
          </a:p>
        </p:txBody>
      </p:sp>
    </p:spTree>
    <p:extLst>
      <p:ext uri="{BB962C8B-B14F-4D97-AF65-F5344CB8AC3E}">
        <p14:creationId xmlns:p14="http://schemas.microsoft.com/office/powerpoint/2010/main" val="3392494909"/>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4.Linux</a:t>
            </a:r>
            <a:r>
              <a:rPr lang="zh-CN" altLang="en-US" sz="3600" spc="600" dirty="0">
                <a:solidFill>
                  <a:srgbClr val="4C678E"/>
                </a:solidFill>
                <a:latin typeface="思源宋体 Heavy" panose="02020900000000000000" pitchFamily="18" charset="-122"/>
                <a:ea typeface="思源宋体 Heavy" panose="02020900000000000000" pitchFamily="18" charset="-122"/>
              </a:rPr>
              <a:t>进程虚拟内存空间</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前面介绍了进程虚拟内存空间中各个内存区域的一个大概分布，那么在</a:t>
            </a:r>
            <a:r>
              <a:rPr lang="en-US" altLang="zh-CN" dirty="0">
                <a:solidFill>
                  <a:schemeClr val="tx1"/>
                </a:solidFill>
              </a:rPr>
              <a:t>32</a:t>
            </a:r>
            <a:r>
              <a:rPr lang="zh-CN" altLang="en-US" dirty="0">
                <a:solidFill>
                  <a:schemeClr val="tx1"/>
                </a:solidFill>
              </a:rPr>
              <a:t>位和</a:t>
            </a:r>
            <a:r>
              <a:rPr lang="en-US" altLang="zh-CN" dirty="0">
                <a:solidFill>
                  <a:schemeClr val="tx1"/>
                </a:solidFill>
              </a:rPr>
              <a:t>64</a:t>
            </a:r>
            <a:r>
              <a:rPr lang="zh-CN" altLang="en-US" dirty="0">
                <a:solidFill>
                  <a:schemeClr val="tx1"/>
                </a:solidFill>
              </a:rPr>
              <a:t>位机器上，</a:t>
            </a:r>
            <a:r>
              <a:rPr lang="en-US" altLang="zh-CN" dirty="0" err="1">
                <a:solidFill>
                  <a:schemeClr val="tx1"/>
                </a:solidFill>
              </a:rPr>
              <a:t>linux</a:t>
            </a:r>
            <a:r>
              <a:rPr lang="zh-CN" altLang="en-US" dirty="0">
                <a:solidFill>
                  <a:schemeClr val="tx1"/>
                </a:solidFill>
              </a:rPr>
              <a:t>系统中进程虚拟内存空间的真是分布情况是怎样的呢？</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53603196"/>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4.1 32</a:t>
            </a:r>
            <a:r>
              <a:rPr lang="zh-CN" altLang="en-US" sz="3600" spc="600" dirty="0">
                <a:solidFill>
                  <a:srgbClr val="4C678E"/>
                </a:solidFill>
                <a:latin typeface="思源宋体 Heavy" panose="02020900000000000000" pitchFamily="18" charset="-122"/>
                <a:ea typeface="思源宋体 Heavy" panose="02020900000000000000" pitchFamily="18" charset="-122"/>
              </a:rPr>
              <a:t>位机器上进程虚拟内存空间分布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a:t>
            </a:r>
            <a:r>
              <a:rPr lang="en-US" altLang="zh-CN" dirty="0">
                <a:solidFill>
                  <a:schemeClr val="tx1"/>
                </a:solidFill>
              </a:rPr>
              <a:t>32</a:t>
            </a:r>
            <a:r>
              <a:rPr lang="zh-CN" altLang="en-US" dirty="0">
                <a:solidFill>
                  <a:schemeClr val="tx1"/>
                </a:solidFill>
              </a:rPr>
              <a:t>位机器上，指针的寻址范围为</a:t>
            </a:r>
            <a:r>
              <a:rPr lang="en-US" altLang="zh-CN" dirty="0">
                <a:solidFill>
                  <a:schemeClr val="tx1"/>
                </a:solidFill>
              </a:rPr>
              <a:t>2^32,</a:t>
            </a:r>
            <a:r>
              <a:rPr lang="zh-CN" altLang="en-US" dirty="0">
                <a:solidFill>
                  <a:schemeClr val="tx1"/>
                </a:solidFill>
              </a:rPr>
              <a:t>所能表达的虚拟内存空间为</a:t>
            </a:r>
            <a:r>
              <a:rPr lang="en-US" altLang="zh-CN" dirty="0">
                <a:solidFill>
                  <a:schemeClr val="tx1"/>
                </a:solidFill>
              </a:rPr>
              <a:t>4GB</a:t>
            </a:r>
            <a:r>
              <a:rPr lang="zh-CN" altLang="en-US" dirty="0">
                <a:solidFill>
                  <a:schemeClr val="tx1"/>
                </a:solidFill>
              </a:rPr>
              <a:t>。</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A5C643DD-F548-A507-7C22-5F0D922D9E41}"/>
              </a:ext>
            </a:extLst>
          </p:cNvPr>
          <p:cNvPicPr>
            <a:picLocks noChangeAspect="1"/>
          </p:cNvPicPr>
          <p:nvPr/>
        </p:nvPicPr>
        <p:blipFill>
          <a:blip r:embed="rId2"/>
          <a:stretch>
            <a:fillRect/>
          </a:stretch>
        </p:blipFill>
        <p:spPr>
          <a:xfrm>
            <a:off x="1272104" y="2363035"/>
            <a:ext cx="3870613" cy="3181421"/>
          </a:xfrm>
          <a:prstGeom prst="rect">
            <a:avLst/>
          </a:prstGeom>
        </p:spPr>
      </p:pic>
      <p:sp>
        <p:nvSpPr>
          <p:cNvPr id="14" name="文本框 13">
            <a:extLst>
              <a:ext uri="{FF2B5EF4-FFF2-40B4-BE49-F238E27FC236}">
                <a16:creationId xmlns:a16="http://schemas.microsoft.com/office/drawing/2014/main" id="{2913712E-0024-028E-243B-809E98BDA4C4}"/>
              </a:ext>
            </a:extLst>
          </p:cNvPr>
          <p:cNvSpPr txBox="1"/>
          <p:nvPr/>
        </p:nvSpPr>
        <p:spPr>
          <a:xfrm>
            <a:off x="5486400" y="2683239"/>
            <a:ext cx="3870613" cy="369332"/>
          </a:xfrm>
          <a:prstGeom prst="rect">
            <a:avLst/>
          </a:prstGeom>
          <a:noFill/>
        </p:spPr>
        <p:txBody>
          <a:bodyPr wrap="square" rtlCol="0">
            <a:spAutoFit/>
          </a:bodyPr>
          <a:lstStyle/>
          <a:p>
            <a:r>
              <a:rPr lang="zh-CN" altLang="en-US" dirty="0"/>
              <a:t>添加一些注释</a:t>
            </a:r>
          </a:p>
        </p:txBody>
      </p:sp>
    </p:spTree>
    <p:extLst>
      <p:ext uri="{BB962C8B-B14F-4D97-AF65-F5344CB8AC3E}">
        <p14:creationId xmlns:p14="http://schemas.microsoft.com/office/powerpoint/2010/main" val="3568952304"/>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4.1 64</a:t>
            </a:r>
            <a:r>
              <a:rPr lang="zh-CN" altLang="en-US" sz="3600" spc="600" dirty="0">
                <a:solidFill>
                  <a:srgbClr val="4C678E"/>
                </a:solidFill>
                <a:latin typeface="思源宋体 Heavy" panose="02020900000000000000" pitchFamily="18" charset="-122"/>
                <a:ea typeface="思源宋体 Heavy" panose="02020900000000000000" pitchFamily="18" charset="-122"/>
              </a:rPr>
              <a:t>位机器上进程虚拟内存空间分布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a:t>
            </a:r>
            <a:r>
              <a:rPr lang="en-US" altLang="zh-CN" dirty="0">
                <a:solidFill>
                  <a:schemeClr val="tx1"/>
                </a:solidFill>
              </a:rPr>
              <a:t>64</a:t>
            </a:r>
            <a:r>
              <a:rPr lang="zh-CN" altLang="en-US" dirty="0">
                <a:solidFill>
                  <a:schemeClr val="tx1"/>
                </a:solidFill>
              </a:rPr>
              <a:t>位机器上，指针的寻址范围为</a:t>
            </a:r>
            <a:r>
              <a:rPr lang="en-US" altLang="zh-CN" dirty="0">
                <a:solidFill>
                  <a:schemeClr val="tx1"/>
                </a:solidFill>
              </a:rPr>
              <a:t>2^48,</a:t>
            </a:r>
            <a:r>
              <a:rPr lang="zh-CN" altLang="en-US" dirty="0">
                <a:solidFill>
                  <a:schemeClr val="tx1"/>
                </a:solidFill>
              </a:rPr>
              <a:t>所能表达的虚拟内存空间为</a:t>
            </a:r>
            <a:r>
              <a:rPr lang="en-US" altLang="zh-CN" dirty="0">
                <a:solidFill>
                  <a:schemeClr val="tx1"/>
                </a:solidFill>
              </a:rPr>
              <a:t>256TB</a:t>
            </a:r>
            <a:r>
              <a:rPr lang="zh-CN" altLang="en-US" dirty="0">
                <a:solidFill>
                  <a:schemeClr val="tx1"/>
                </a:solidFill>
              </a:rPr>
              <a:t>。</a:t>
            </a:r>
            <a:endParaRPr lang="en-US" altLang="zh-CN" dirty="0">
              <a:solidFill>
                <a:schemeClr val="tx1"/>
              </a:solidFill>
            </a:endParaRPr>
          </a:p>
          <a:p>
            <a:r>
              <a:rPr lang="zh-CN" altLang="en-US" dirty="0">
                <a:solidFill>
                  <a:schemeClr val="tx1"/>
                </a:solidFill>
              </a:rPr>
              <a:t>其中高</a:t>
            </a:r>
            <a:r>
              <a:rPr lang="en-US" altLang="zh-CN" dirty="0">
                <a:solidFill>
                  <a:schemeClr val="tx1"/>
                </a:solidFill>
              </a:rPr>
              <a:t>128T</a:t>
            </a:r>
            <a:r>
              <a:rPr lang="zh-CN" altLang="en-US" dirty="0">
                <a:solidFill>
                  <a:schemeClr val="tx1"/>
                </a:solidFill>
              </a:rPr>
              <a:t>表示内核态虚拟内存空间，低</a:t>
            </a:r>
            <a:r>
              <a:rPr lang="en-US" altLang="zh-CN" dirty="0">
                <a:solidFill>
                  <a:schemeClr val="tx1"/>
                </a:solidFill>
              </a:rPr>
              <a:t>128T</a:t>
            </a:r>
            <a:r>
              <a:rPr lang="zh-CN" altLang="en-US" dirty="0">
                <a:solidFill>
                  <a:schemeClr val="tx1"/>
                </a:solidFill>
              </a:rPr>
              <a:t>表示用户态内存空间。</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2913712E-0024-028E-243B-809E98BDA4C4}"/>
              </a:ext>
            </a:extLst>
          </p:cNvPr>
          <p:cNvSpPr txBox="1"/>
          <p:nvPr/>
        </p:nvSpPr>
        <p:spPr>
          <a:xfrm>
            <a:off x="6248400" y="2825739"/>
            <a:ext cx="3870613" cy="369332"/>
          </a:xfrm>
          <a:prstGeom prst="rect">
            <a:avLst/>
          </a:prstGeom>
          <a:noFill/>
        </p:spPr>
        <p:txBody>
          <a:bodyPr wrap="square" rtlCol="0">
            <a:spAutoFit/>
          </a:bodyPr>
          <a:lstStyle/>
          <a:p>
            <a:r>
              <a:rPr lang="zh-CN" altLang="en-US" dirty="0"/>
              <a:t>添加一些注释</a:t>
            </a:r>
          </a:p>
        </p:txBody>
      </p:sp>
      <p:pic>
        <p:nvPicPr>
          <p:cNvPr id="16" name="图片 15">
            <a:extLst>
              <a:ext uri="{FF2B5EF4-FFF2-40B4-BE49-F238E27FC236}">
                <a16:creationId xmlns:a16="http://schemas.microsoft.com/office/drawing/2014/main" id="{148272E7-25AD-F2B5-5CA3-0CE9623DB684}"/>
              </a:ext>
            </a:extLst>
          </p:cNvPr>
          <p:cNvPicPr>
            <a:picLocks noChangeAspect="1"/>
          </p:cNvPicPr>
          <p:nvPr/>
        </p:nvPicPr>
        <p:blipFill>
          <a:blip r:embed="rId2"/>
          <a:stretch>
            <a:fillRect/>
          </a:stretch>
        </p:blipFill>
        <p:spPr>
          <a:xfrm>
            <a:off x="1587727" y="2683239"/>
            <a:ext cx="3870613" cy="3404808"/>
          </a:xfrm>
          <a:prstGeom prst="rect">
            <a:avLst/>
          </a:prstGeom>
        </p:spPr>
      </p:pic>
    </p:spTree>
    <p:extLst>
      <p:ext uri="{BB962C8B-B14F-4D97-AF65-F5344CB8AC3E}">
        <p14:creationId xmlns:p14="http://schemas.microsoft.com/office/powerpoint/2010/main" val="2086213599"/>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 </a:t>
            </a:r>
            <a:r>
              <a:rPr lang="zh-CN" altLang="en-US" sz="3600" spc="600" dirty="0">
                <a:solidFill>
                  <a:srgbClr val="4C678E"/>
                </a:solidFill>
                <a:latin typeface="思源宋体 Heavy" panose="02020900000000000000" pitchFamily="18" charset="-122"/>
                <a:ea typeface="思源宋体 Heavy" panose="02020900000000000000" pitchFamily="18" charset="-122"/>
              </a:rPr>
              <a:t>进程虚拟内存空间的管理</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介绍到这里，我们可以发现无论是</a:t>
            </a:r>
            <a:r>
              <a:rPr lang="en-US" altLang="zh-CN" dirty="0">
                <a:solidFill>
                  <a:schemeClr val="tx1"/>
                </a:solidFill>
              </a:rPr>
              <a:t>32</a:t>
            </a:r>
            <a:r>
              <a:rPr lang="zh-CN" altLang="en-US" dirty="0">
                <a:solidFill>
                  <a:schemeClr val="tx1"/>
                </a:solidFill>
              </a:rPr>
              <a:t>位机器还是在</a:t>
            </a:r>
            <a:r>
              <a:rPr lang="en-US" altLang="zh-CN" dirty="0">
                <a:solidFill>
                  <a:schemeClr val="tx1"/>
                </a:solidFill>
              </a:rPr>
              <a:t>64</a:t>
            </a:r>
            <a:r>
              <a:rPr lang="zh-CN" altLang="en-US" dirty="0">
                <a:solidFill>
                  <a:schemeClr val="tx1"/>
                </a:solidFill>
              </a:rPr>
              <a:t>位机器上，进程虚拟内存空间的核心区域分布的相对位置是不变的，它们都包含这几个核心内存区域。</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8141D745-DFCA-7A79-725B-28B57906E605}"/>
              </a:ext>
            </a:extLst>
          </p:cNvPr>
          <p:cNvPicPr>
            <a:picLocks noChangeAspect="1"/>
          </p:cNvPicPr>
          <p:nvPr/>
        </p:nvPicPr>
        <p:blipFill>
          <a:blip r:embed="rId2"/>
          <a:stretch>
            <a:fillRect/>
          </a:stretch>
        </p:blipFill>
        <p:spPr>
          <a:xfrm>
            <a:off x="1190171" y="2844383"/>
            <a:ext cx="3414056" cy="3055885"/>
          </a:xfrm>
          <a:prstGeom prst="rect">
            <a:avLst/>
          </a:prstGeom>
        </p:spPr>
      </p:pic>
      <p:sp>
        <p:nvSpPr>
          <p:cNvPr id="19" name="文本框 18">
            <a:extLst>
              <a:ext uri="{FF2B5EF4-FFF2-40B4-BE49-F238E27FC236}">
                <a16:creationId xmlns:a16="http://schemas.microsoft.com/office/drawing/2014/main" id="{1362667B-C263-0A15-A04B-04BDC58B6AEC}"/>
              </a:ext>
            </a:extLst>
          </p:cNvPr>
          <p:cNvSpPr txBox="1"/>
          <p:nvPr/>
        </p:nvSpPr>
        <p:spPr>
          <a:xfrm>
            <a:off x="5943600" y="2843964"/>
            <a:ext cx="3414056" cy="923330"/>
          </a:xfrm>
          <a:prstGeom prst="rect">
            <a:avLst/>
          </a:prstGeom>
          <a:noFill/>
        </p:spPr>
        <p:txBody>
          <a:bodyPr wrap="square" rtlCol="0">
            <a:spAutoFit/>
          </a:bodyPr>
          <a:lstStyle/>
          <a:p>
            <a:r>
              <a:rPr lang="zh-CN" altLang="en-US" dirty="0"/>
              <a:t>唯一不同的是这些核心内存区域在</a:t>
            </a:r>
            <a:r>
              <a:rPr lang="en-US" altLang="zh-CN" dirty="0"/>
              <a:t>32</a:t>
            </a:r>
            <a:r>
              <a:rPr lang="zh-CN" altLang="en-US" dirty="0"/>
              <a:t>位机器和</a:t>
            </a:r>
            <a:r>
              <a:rPr lang="en-US" altLang="zh-CN" dirty="0"/>
              <a:t>64</a:t>
            </a:r>
            <a:r>
              <a:rPr lang="zh-CN" altLang="en-US" dirty="0"/>
              <a:t>位机器上的绝对位置分布会有所不同</a:t>
            </a:r>
          </a:p>
        </p:txBody>
      </p:sp>
      <p:sp>
        <p:nvSpPr>
          <p:cNvPr id="20" name="文本框 19">
            <a:extLst>
              <a:ext uri="{FF2B5EF4-FFF2-40B4-BE49-F238E27FC236}">
                <a16:creationId xmlns:a16="http://schemas.microsoft.com/office/drawing/2014/main" id="{42FFAA9D-93D5-E7B6-B6A4-50FB91EE48D4}"/>
              </a:ext>
            </a:extLst>
          </p:cNvPr>
          <p:cNvSpPr txBox="1"/>
          <p:nvPr/>
        </p:nvSpPr>
        <p:spPr>
          <a:xfrm>
            <a:off x="6100996" y="4071045"/>
            <a:ext cx="3256660" cy="923330"/>
          </a:xfrm>
          <a:prstGeom prst="rect">
            <a:avLst/>
          </a:prstGeom>
          <a:noFill/>
        </p:spPr>
        <p:txBody>
          <a:bodyPr wrap="square" rtlCol="0">
            <a:spAutoFit/>
          </a:bodyPr>
          <a:lstStyle/>
          <a:p>
            <a:r>
              <a:rPr lang="zh-CN" altLang="en-US" dirty="0"/>
              <a:t>那么，</a:t>
            </a:r>
            <a:r>
              <a:rPr lang="zh-CN" altLang="en-US" b="1" dirty="0"/>
              <a:t>内核如何为进程管理这些虚拟内存区域呢？</a:t>
            </a:r>
            <a:r>
              <a:rPr lang="zh-CN" altLang="en-US" dirty="0"/>
              <a:t>接下来的重点内容</a:t>
            </a:r>
            <a:endParaRPr lang="zh-CN" altLang="en-US" b="1" dirty="0"/>
          </a:p>
        </p:txBody>
      </p:sp>
    </p:spTree>
    <p:extLst>
      <p:ext uri="{BB962C8B-B14F-4D97-AF65-F5344CB8AC3E}">
        <p14:creationId xmlns:p14="http://schemas.microsoft.com/office/powerpoint/2010/main" val="3451803712"/>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err="1">
                <a:solidFill>
                  <a:srgbClr val="4C678E"/>
                </a:solidFill>
                <a:latin typeface="思源宋体 Heavy" panose="02020900000000000000" pitchFamily="18" charset="-122"/>
                <a:ea typeface="思源宋体 Heavy" panose="02020900000000000000" pitchFamily="18" charset="-122"/>
              </a:rPr>
              <a:t>task_struct</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r>
              <a:rPr lang="zh-CN" altLang="en-US" sz="3600" spc="600" dirty="0">
                <a:solidFill>
                  <a:srgbClr val="4C678E"/>
                </a:solidFill>
                <a:latin typeface="思源宋体 Heavy" panose="02020900000000000000" pitchFamily="18" charset="-122"/>
                <a:ea typeface="思源宋体 Heavy" panose="02020900000000000000" pitchFamily="18" charset="-122"/>
              </a:rPr>
              <a:t>结构</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Path</a:t>
            </a:r>
            <a:r>
              <a:rPr lang="zh-CN" altLang="en-US" dirty="0">
                <a:solidFill>
                  <a:schemeClr val="tx1"/>
                </a:solidFill>
              </a:rPr>
              <a:t>：</a:t>
            </a:r>
            <a:r>
              <a:rPr lang="en-US" altLang="zh-CN" dirty="0">
                <a:solidFill>
                  <a:schemeClr val="tx1"/>
                </a:solidFill>
              </a:rPr>
              <a:t>/include/</a:t>
            </a:r>
            <a:r>
              <a:rPr lang="en-US" altLang="zh-CN" dirty="0" err="1">
                <a:solidFill>
                  <a:schemeClr val="tx1"/>
                </a:solidFill>
              </a:rPr>
              <a:t>linux</a:t>
            </a:r>
            <a:r>
              <a:rPr lang="en-US" altLang="zh-CN" dirty="0">
                <a:solidFill>
                  <a:schemeClr val="tx1"/>
                </a:solidFill>
              </a:rPr>
              <a:t>/</a:t>
            </a:r>
            <a:r>
              <a:rPr lang="en-US" altLang="zh-CN" dirty="0" err="1">
                <a:solidFill>
                  <a:schemeClr val="tx1"/>
                </a:solidFill>
              </a:rPr>
              <a:t>sched.h</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12821E46-B740-2EF2-0DD0-5EDABC35BA74}"/>
              </a:ext>
            </a:extLst>
          </p:cNvPr>
          <p:cNvPicPr>
            <a:picLocks noChangeAspect="1"/>
          </p:cNvPicPr>
          <p:nvPr/>
        </p:nvPicPr>
        <p:blipFill>
          <a:blip r:embed="rId2"/>
          <a:stretch>
            <a:fillRect/>
          </a:stretch>
        </p:blipFill>
        <p:spPr>
          <a:xfrm>
            <a:off x="1301293" y="2529345"/>
            <a:ext cx="3833192" cy="2758679"/>
          </a:xfrm>
          <a:prstGeom prst="rect">
            <a:avLst/>
          </a:prstGeom>
        </p:spPr>
      </p:pic>
      <p:sp>
        <p:nvSpPr>
          <p:cNvPr id="15" name="文本框 14">
            <a:extLst>
              <a:ext uri="{FF2B5EF4-FFF2-40B4-BE49-F238E27FC236}">
                <a16:creationId xmlns:a16="http://schemas.microsoft.com/office/drawing/2014/main" id="{1AD26486-24E3-0908-BB48-804BE90793F9}"/>
              </a:ext>
            </a:extLst>
          </p:cNvPr>
          <p:cNvSpPr txBox="1"/>
          <p:nvPr/>
        </p:nvSpPr>
        <p:spPr>
          <a:xfrm>
            <a:off x="6139599" y="2475898"/>
            <a:ext cx="4862230" cy="2031325"/>
          </a:xfrm>
          <a:prstGeom prst="rect">
            <a:avLst/>
          </a:prstGeom>
          <a:noFill/>
        </p:spPr>
        <p:txBody>
          <a:bodyPr wrap="square" rtlCol="0">
            <a:spAutoFit/>
          </a:bodyPr>
          <a:lstStyle/>
          <a:p>
            <a:r>
              <a:rPr lang="zh-CN" altLang="en-US" dirty="0"/>
              <a:t>在这个结构体中，有一个专门描述进程虚拟地址空间的内存描述符</a:t>
            </a:r>
            <a:r>
              <a:rPr lang="en-US" altLang="zh-CN" dirty="0" err="1"/>
              <a:t>mm_struct</a:t>
            </a:r>
            <a:r>
              <a:rPr lang="zh-CN" altLang="en-US" dirty="0"/>
              <a:t>结构，这个结构中包含进程虚拟内存空间的全部信息。</a:t>
            </a:r>
            <a:endParaRPr lang="en-US" altLang="zh-CN" dirty="0"/>
          </a:p>
          <a:p>
            <a:endParaRPr lang="en-US" altLang="zh-CN" dirty="0"/>
          </a:p>
          <a:p>
            <a:r>
              <a:rPr lang="zh-CN" altLang="en-US" dirty="0"/>
              <a:t>因为每个进程都有唯一的</a:t>
            </a:r>
            <a:r>
              <a:rPr lang="en-US" altLang="zh-CN" dirty="0" err="1"/>
              <a:t>mm_struct</a:t>
            </a:r>
            <a:r>
              <a:rPr lang="zh-CN" altLang="en-US" dirty="0"/>
              <a:t>结构体，也就是为什么每个进程的虚拟地址孔吉纳都是独立的，互不干扰的原因。</a:t>
            </a:r>
          </a:p>
        </p:txBody>
      </p:sp>
    </p:spTree>
    <p:extLst>
      <p:ext uri="{BB962C8B-B14F-4D97-AF65-F5344CB8AC3E}">
        <p14:creationId xmlns:p14="http://schemas.microsoft.com/office/powerpoint/2010/main" val="2884668258"/>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5.1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内核如何布局进程虚拟内存空间的</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AA2A5B2A-001C-1D1A-BB3A-F223A5BBBAE3}"/>
              </a:ext>
            </a:extLst>
          </p:cNvPr>
          <p:cNvPicPr>
            <a:picLocks noChangeAspect="1"/>
          </p:cNvPicPr>
          <p:nvPr/>
        </p:nvPicPr>
        <p:blipFill>
          <a:blip r:embed="rId2"/>
          <a:stretch>
            <a:fillRect/>
          </a:stretch>
        </p:blipFill>
        <p:spPr>
          <a:xfrm>
            <a:off x="1190171" y="1845436"/>
            <a:ext cx="5863771" cy="3095884"/>
          </a:xfrm>
          <a:prstGeom prst="rect">
            <a:avLst/>
          </a:prstGeom>
        </p:spPr>
      </p:pic>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923330"/>
          </a:xfrm>
          <a:prstGeom prst="rect">
            <a:avLst/>
          </a:prstGeom>
          <a:noFill/>
        </p:spPr>
        <p:txBody>
          <a:bodyPr wrap="square" rtlCol="0">
            <a:spAutoFit/>
          </a:bodyPr>
          <a:lstStyle/>
          <a:p>
            <a:r>
              <a:rPr lang="zh-CN" altLang="en-US" dirty="0"/>
              <a:t>内核中采用了一个叫做内存描述符的</a:t>
            </a:r>
            <a:r>
              <a:rPr lang="en-US" altLang="zh-CN" dirty="0" err="1"/>
              <a:t>mm_struct</a:t>
            </a:r>
            <a:r>
              <a:rPr lang="zh-CN" altLang="en-US" dirty="0"/>
              <a:t>结构体来表示进程虚拟空间的全部信息。</a:t>
            </a:r>
          </a:p>
        </p:txBody>
      </p:sp>
    </p:spTree>
    <p:extLst>
      <p:ext uri="{BB962C8B-B14F-4D97-AF65-F5344CB8AC3E}">
        <p14:creationId xmlns:p14="http://schemas.microsoft.com/office/powerpoint/2010/main" val="1567783332"/>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26F12DF1-8C8F-2F8D-C928-00AA598815B2}"/>
              </a:ext>
            </a:extLst>
          </p:cNvPr>
          <p:cNvSpPr txBox="1"/>
          <p:nvPr/>
        </p:nvSpPr>
        <p:spPr>
          <a:xfrm>
            <a:off x="1379095" y="1454046"/>
            <a:ext cx="9473784" cy="23537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什么是虚拟内存地址</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内核为什么要引入虚拟内存而不直接使用物理内存？</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虚拟内存空间长什么样子？</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内核如何管理虚拟内存？</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什么又是物理内存地址？如何访问物理内存？</a:t>
            </a:r>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5.1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内核如何布局进程虚拟内存空间的</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2031325"/>
          </a:xfrm>
          <a:prstGeom prst="rect">
            <a:avLst/>
          </a:prstGeom>
          <a:noFill/>
        </p:spPr>
        <p:txBody>
          <a:bodyPr wrap="square" rtlCol="0">
            <a:spAutoFit/>
          </a:bodyPr>
          <a:lstStyle/>
          <a:p>
            <a:r>
              <a:rPr lang="zh-CN" altLang="en-US" dirty="0"/>
              <a:t>内核中采用了一个叫做内存描述符的</a:t>
            </a:r>
            <a:r>
              <a:rPr lang="en-US" altLang="zh-CN" dirty="0" err="1"/>
              <a:t>mm_struct</a:t>
            </a:r>
            <a:r>
              <a:rPr lang="zh-CN" altLang="en-US" dirty="0"/>
              <a:t>结构体来表示进程虚拟空间的全部信息。</a:t>
            </a:r>
            <a:endParaRPr lang="en-US" altLang="zh-CN" dirty="0"/>
          </a:p>
          <a:p>
            <a:endParaRPr lang="en-US" altLang="zh-CN" dirty="0"/>
          </a:p>
          <a:p>
            <a:endParaRPr lang="en-US" altLang="zh-CN" dirty="0"/>
          </a:p>
          <a:p>
            <a:r>
              <a:rPr lang="zh-CN" altLang="en-US" dirty="0"/>
              <a:t>在这个结构体中我们可以看到这些定义。。。</a:t>
            </a:r>
          </a:p>
        </p:txBody>
      </p:sp>
      <p:pic>
        <p:nvPicPr>
          <p:cNvPr id="14" name="图片 13">
            <a:extLst>
              <a:ext uri="{FF2B5EF4-FFF2-40B4-BE49-F238E27FC236}">
                <a16:creationId xmlns:a16="http://schemas.microsoft.com/office/drawing/2014/main" id="{9BA16FFA-023C-B7AF-0571-54C30F8874FC}"/>
              </a:ext>
            </a:extLst>
          </p:cNvPr>
          <p:cNvPicPr>
            <a:picLocks noChangeAspect="1"/>
          </p:cNvPicPr>
          <p:nvPr/>
        </p:nvPicPr>
        <p:blipFill>
          <a:blip r:embed="rId2"/>
          <a:stretch>
            <a:fillRect/>
          </a:stretch>
        </p:blipFill>
        <p:spPr>
          <a:xfrm>
            <a:off x="1397936" y="2660317"/>
            <a:ext cx="4630816" cy="2738997"/>
          </a:xfrm>
          <a:prstGeom prst="rect">
            <a:avLst/>
          </a:prstGeom>
        </p:spPr>
      </p:pic>
      <p:sp>
        <p:nvSpPr>
          <p:cNvPr id="15" name="文本框 14">
            <a:extLst>
              <a:ext uri="{FF2B5EF4-FFF2-40B4-BE49-F238E27FC236}">
                <a16:creationId xmlns:a16="http://schemas.microsoft.com/office/drawing/2014/main" id="{85D98C35-D2A5-4319-FF2D-7CE87E68FDB3}"/>
              </a:ext>
            </a:extLst>
          </p:cNvPr>
          <p:cNvSpPr txBox="1"/>
          <p:nvPr/>
        </p:nvSpPr>
        <p:spPr>
          <a:xfrm>
            <a:off x="1618938" y="2215530"/>
            <a:ext cx="4324662" cy="369332"/>
          </a:xfrm>
          <a:prstGeom prst="rect">
            <a:avLst/>
          </a:prstGeom>
          <a:noFill/>
        </p:spPr>
        <p:txBody>
          <a:bodyPr wrap="square" rtlCol="0">
            <a:spAutoFit/>
          </a:bodyPr>
          <a:lstStyle/>
          <a:p>
            <a:r>
              <a:rPr lang="en-US" altLang="zh-CN" dirty="0"/>
              <a:t>path</a:t>
            </a:r>
            <a:r>
              <a:rPr lang="zh-CN" altLang="en-US" dirty="0"/>
              <a:t>：</a:t>
            </a:r>
            <a:r>
              <a:rPr lang="en-US" altLang="zh-CN" dirty="0"/>
              <a:t>include/</a:t>
            </a:r>
            <a:r>
              <a:rPr lang="en-US" altLang="zh-CN" dirty="0" err="1"/>
              <a:t>linux</a:t>
            </a:r>
            <a:r>
              <a:rPr lang="en-US" altLang="zh-CN" dirty="0"/>
              <a:t>/</a:t>
            </a:r>
            <a:r>
              <a:rPr lang="en-US" altLang="zh-CN" dirty="0" err="1"/>
              <a:t>mm_type.h</a:t>
            </a:r>
            <a:endParaRPr lang="zh-CN" altLang="en-US" dirty="0"/>
          </a:p>
        </p:txBody>
      </p:sp>
    </p:spTree>
    <p:extLst>
      <p:ext uri="{BB962C8B-B14F-4D97-AF65-F5344CB8AC3E}">
        <p14:creationId xmlns:p14="http://schemas.microsoft.com/office/powerpoint/2010/main" val="3722999716"/>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5.1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内核如何布局进程虚拟内存空间的</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1477328"/>
          </a:xfrm>
          <a:prstGeom prst="rect">
            <a:avLst/>
          </a:prstGeom>
          <a:noFill/>
        </p:spPr>
        <p:txBody>
          <a:bodyPr wrap="square" rtlCol="0">
            <a:spAutoFit/>
          </a:bodyPr>
          <a:lstStyle/>
          <a:p>
            <a:r>
              <a:rPr lang="zh-CN" altLang="en-US" dirty="0"/>
              <a:t>这个图可以清除的看到内核是如何对进程虚拟内存空间进行布局的，那么布局之后划分出的这些虚拟内存区域在内核中又是如何被管理的呢？</a:t>
            </a:r>
          </a:p>
        </p:txBody>
      </p:sp>
      <p:pic>
        <p:nvPicPr>
          <p:cNvPr id="13" name="图片 12">
            <a:extLst>
              <a:ext uri="{FF2B5EF4-FFF2-40B4-BE49-F238E27FC236}">
                <a16:creationId xmlns:a16="http://schemas.microsoft.com/office/drawing/2014/main" id="{3047F479-E549-ABAA-5A61-F1C4F8FD38FB}"/>
              </a:ext>
            </a:extLst>
          </p:cNvPr>
          <p:cNvPicPr>
            <a:picLocks noChangeAspect="1"/>
          </p:cNvPicPr>
          <p:nvPr/>
        </p:nvPicPr>
        <p:blipFill>
          <a:blip r:embed="rId2"/>
          <a:stretch>
            <a:fillRect/>
          </a:stretch>
        </p:blipFill>
        <p:spPr>
          <a:xfrm>
            <a:off x="1190171" y="2763161"/>
            <a:ext cx="6185941" cy="3063414"/>
          </a:xfrm>
          <a:prstGeom prst="rect">
            <a:avLst/>
          </a:prstGeom>
        </p:spPr>
      </p:pic>
    </p:spTree>
    <p:extLst>
      <p:ext uri="{BB962C8B-B14F-4D97-AF65-F5344CB8AC3E}">
        <p14:creationId xmlns:p14="http://schemas.microsoft.com/office/powerpoint/2010/main" val="445094501"/>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5.2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内核如何管理虚拟内存区域</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1477328"/>
          </a:xfrm>
          <a:prstGeom prst="rect">
            <a:avLst/>
          </a:prstGeom>
          <a:noFill/>
        </p:spPr>
        <p:txBody>
          <a:bodyPr wrap="square" rtlCol="0">
            <a:spAutoFit/>
          </a:bodyPr>
          <a:lstStyle/>
          <a:p>
            <a:r>
              <a:rPr lang="zh-CN" altLang="en-US" dirty="0"/>
              <a:t>这个图可以清除的看到内核是如何对进程虚拟内存空间进行布局的，那么布局之后划分出的这些虚拟内存区域在内核中又是如何被管理的呢？</a:t>
            </a:r>
          </a:p>
        </p:txBody>
      </p:sp>
      <p:pic>
        <p:nvPicPr>
          <p:cNvPr id="13" name="图片 12">
            <a:extLst>
              <a:ext uri="{FF2B5EF4-FFF2-40B4-BE49-F238E27FC236}">
                <a16:creationId xmlns:a16="http://schemas.microsoft.com/office/drawing/2014/main" id="{3047F479-E549-ABAA-5A61-F1C4F8FD38FB}"/>
              </a:ext>
            </a:extLst>
          </p:cNvPr>
          <p:cNvPicPr>
            <a:picLocks noChangeAspect="1"/>
          </p:cNvPicPr>
          <p:nvPr/>
        </p:nvPicPr>
        <p:blipFill>
          <a:blip r:embed="rId2"/>
          <a:stretch>
            <a:fillRect/>
          </a:stretch>
        </p:blipFill>
        <p:spPr>
          <a:xfrm>
            <a:off x="1190171" y="2763161"/>
            <a:ext cx="6185941" cy="3063414"/>
          </a:xfrm>
          <a:prstGeom prst="rect">
            <a:avLst/>
          </a:prstGeom>
        </p:spPr>
      </p:pic>
    </p:spTree>
    <p:extLst>
      <p:ext uri="{BB962C8B-B14F-4D97-AF65-F5344CB8AC3E}">
        <p14:creationId xmlns:p14="http://schemas.microsoft.com/office/powerpoint/2010/main" val="2365371557"/>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5.2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内核如何管理虚拟内存区域</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3693319"/>
          </a:xfrm>
          <a:prstGeom prst="rect">
            <a:avLst/>
          </a:prstGeom>
          <a:noFill/>
        </p:spPr>
        <p:txBody>
          <a:bodyPr wrap="square" rtlCol="0">
            <a:spAutoFit/>
          </a:bodyPr>
          <a:lstStyle/>
          <a:p>
            <a:r>
              <a:rPr lang="zh-CN" altLang="en-US" dirty="0"/>
              <a:t>我们知道内核是通过一个</a:t>
            </a:r>
            <a:r>
              <a:rPr lang="en-US" altLang="zh-CN" dirty="0" err="1"/>
              <a:t>mm_struct</a:t>
            </a:r>
            <a:r>
              <a:rPr lang="zh-CN" altLang="en-US" dirty="0"/>
              <a:t>结构的内存描述符来表示进程的虚拟内存空间的，并通过成员</a:t>
            </a:r>
            <a:r>
              <a:rPr lang="en-US" altLang="zh-CN" dirty="0" err="1"/>
              <a:t>task_size</a:t>
            </a:r>
            <a:r>
              <a:rPr lang="zh-CN" altLang="en-US" dirty="0"/>
              <a:t>来划分用户虚拟内存空间的内核态虚拟内存空间。</a:t>
            </a:r>
            <a:endParaRPr lang="en-US" altLang="zh-CN" dirty="0"/>
          </a:p>
          <a:p>
            <a:endParaRPr lang="en-US" altLang="zh-CN" dirty="0"/>
          </a:p>
          <a:p>
            <a:r>
              <a:rPr lang="zh-CN" altLang="en-US" dirty="0"/>
              <a:t>而划分出的这些虚拟内存空间又包含许多特定的虚拟内存区域，比如：代码段、数据段、堆、内存映射区、栈。那这些虚拟内存区域在内核中又是如何表示的呢？</a:t>
            </a:r>
          </a:p>
        </p:txBody>
      </p:sp>
      <p:pic>
        <p:nvPicPr>
          <p:cNvPr id="13" name="图片 12">
            <a:extLst>
              <a:ext uri="{FF2B5EF4-FFF2-40B4-BE49-F238E27FC236}">
                <a16:creationId xmlns:a16="http://schemas.microsoft.com/office/drawing/2014/main" id="{3047F479-E549-ABAA-5A61-F1C4F8FD38FB}"/>
              </a:ext>
            </a:extLst>
          </p:cNvPr>
          <p:cNvPicPr>
            <a:picLocks noChangeAspect="1"/>
          </p:cNvPicPr>
          <p:nvPr/>
        </p:nvPicPr>
        <p:blipFill>
          <a:blip r:embed="rId2"/>
          <a:stretch>
            <a:fillRect/>
          </a:stretch>
        </p:blipFill>
        <p:spPr>
          <a:xfrm>
            <a:off x="1190171" y="2763161"/>
            <a:ext cx="6185941" cy="3063414"/>
          </a:xfrm>
          <a:prstGeom prst="rect">
            <a:avLst/>
          </a:prstGeom>
        </p:spPr>
      </p:pic>
    </p:spTree>
    <p:extLst>
      <p:ext uri="{BB962C8B-B14F-4D97-AF65-F5344CB8AC3E}">
        <p14:creationId xmlns:p14="http://schemas.microsoft.com/office/powerpoint/2010/main" val="1832845280"/>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5.2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内核如何管理虚拟内存区域</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B41241A8-CA08-B001-459C-F5033564E3A9}"/>
              </a:ext>
            </a:extLst>
          </p:cNvPr>
          <p:cNvSpPr txBox="1"/>
          <p:nvPr/>
        </p:nvSpPr>
        <p:spPr>
          <a:xfrm>
            <a:off x="2578308" y="1192491"/>
            <a:ext cx="8034728" cy="369332"/>
          </a:xfrm>
          <a:prstGeom prst="rect">
            <a:avLst/>
          </a:prstGeom>
          <a:noFill/>
        </p:spPr>
        <p:txBody>
          <a:bodyPr wrap="square" rtlCol="0">
            <a:spAutoFit/>
          </a:bodyPr>
          <a:lstStyle/>
          <a:p>
            <a:r>
              <a:rPr lang="en-US" altLang="zh-CN" dirty="0" err="1"/>
              <a:t>vm_area_struct</a:t>
            </a:r>
            <a:r>
              <a:rPr lang="zh-CN" altLang="en-US" dirty="0"/>
              <a:t>结构体，描述了这些虚拟内存区域</a:t>
            </a:r>
            <a:r>
              <a:rPr lang="en-US" altLang="zh-CN" dirty="0"/>
              <a:t>VMA(virtual memory area)</a:t>
            </a:r>
            <a:endParaRPr lang="zh-CN" altLang="en-US" dirty="0"/>
          </a:p>
        </p:txBody>
      </p:sp>
      <p:pic>
        <p:nvPicPr>
          <p:cNvPr id="15" name="图片 14">
            <a:extLst>
              <a:ext uri="{FF2B5EF4-FFF2-40B4-BE49-F238E27FC236}">
                <a16:creationId xmlns:a16="http://schemas.microsoft.com/office/drawing/2014/main" id="{0B731EDD-90BD-F35B-1343-64A0702E36CE}"/>
              </a:ext>
            </a:extLst>
          </p:cNvPr>
          <p:cNvPicPr>
            <a:picLocks noChangeAspect="1"/>
          </p:cNvPicPr>
          <p:nvPr/>
        </p:nvPicPr>
        <p:blipFill>
          <a:blip r:embed="rId2"/>
          <a:stretch>
            <a:fillRect/>
          </a:stretch>
        </p:blipFill>
        <p:spPr>
          <a:xfrm>
            <a:off x="1190171" y="1857828"/>
            <a:ext cx="2966006" cy="3844977"/>
          </a:xfrm>
          <a:prstGeom prst="rect">
            <a:avLst/>
          </a:prstGeom>
        </p:spPr>
      </p:pic>
      <p:sp>
        <p:nvSpPr>
          <p:cNvPr id="17" name="文本框 16">
            <a:extLst>
              <a:ext uri="{FF2B5EF4-FFF2-40B4-BE49-F238E27FC236}">
                <a16:creationId xmlns:a16="http://schemas.microsoft.com/office/drawing/2014/main" id="{5D1A390D-24D2-07F7-6715-3ACB5B577387}"/>
              </a:ext>
            </a:extLst>
          </p:cNvPr>
          <p:cNvSpPr txBox="1"/>
          <p:nvPr/>
        </p:nvSpPr>
        <p:spPr>
          <a:xfrm>
            <a:off x="4572000" y="2368446"/>
            <a:ext cx="6041036" cy="2368446"/>
          </a:xfrm>
          <a:prstGeom prst="rect">
            <a:avLst/>
          </a:prstGeom>
          <a:noFill/>
        </p:spPr>
        <p:txBody>
          <a:bodyPr wrap="square" rtlCol="0">
            <a:spAutoFit/>
          </a:bodyPr>
          <a:lstStyle/>
          <a:p>
            <a:r>
              <a:rPr lang="zh-CN" altLang="en-US"/>
              <a:t>每个 </a:t>
            </a:r>
            <a:r>
              <a:rPr lang="en-US" altLang="zh-CN"/>
              <a:t>vm_area_struct </a:t>
            </a:r>
            <a:r>
              <a:rPr lang="zh-CN" altLang="en-US"/>
              <a:t>结构对应于虚拟内存空间中的唯一虚拟内存区域 </a:t>
            </a:r>
            <a:r>
              <a:rPr lang="en-US" altLang="zh-CN"/>
              <a:t>VMA</a:t>
            </a:r>
            <a:r>
              <a:rPr lang="zh-CN" altLang="en-US"/>
              <a:t>，</a:t>
            </a:r>
            <a:r>
              <a:rPr lang="en-US" altLang="zh-CN"/>
              <a:t>vm_start </a:t>
            </a:r>
            <a:r>
              <a:rPr lang="zh-CN" altLang="en-US"/>
              <a:t>指向了这块虚拟内存区域的起始地址（最低地址），</a:t>
            </a:r>
            <a:r>
              <a:rPr lang="en-US" altLang="zh-CN"/>
              <a:t>vm_start </a:t>
            </a:r>
            <a:r>
              <a:rPr lang="zh-CN" altLang="en-US"/>
              <a:t>本身包含在这块虚拟内存区域内。</a:t>
            </a:r>
            <a:r>
              <a:rPr lang="en-US" altLang="zh-CN"/>
              <a:t>vm_end </a:t>
            </a:r>
            <a:r>
              <a:rPr lang="zh-CN" altLang="en-US"/>
              <a:t>指向了这块虚拟内存区域的结束地址（最高地址），而 </a:t>
            </a:r>
            <a:r>
              <a:rPr lang="en-US" altLang="zh-CN"/>
              <a:t>vm_end </a:t>
            </a:r>
            <a:r>
              <a:rPr lang="zh-CN" altLang="en-US"/>
              <a:t>本身包含在这块虚拟内存区域之外，所以 </a:t>
            </a:r>
            <a:r>
              <a:rPr lang="en-US" altLang="zh-CN"/>
              <a:t>vm_area_struct </a:t>
            </a:r>
            <a:r>
              <a:rPr lang="zh-CN" altLang="en-US"/>
              <a:t>结构描述的是 </a:t>
            </a:r>
            <a:r>
              <a:rPr lang="en-US" altLang="zh-CN"/>
              <a:t>[vm_start</a:t>
            </a:r>
            <a:r>
              <a:rPr lang="zh-CN" altLang="en-US"/>
              <a:t>，</a:t>
            </a:r>
            <a:r>
              <a:rPr lang="en-US" altLang="zh-CN"/>
              <a:t>vm_end) </a:t>
            </a:r>
            <a:r>
              <a:rPr lang="zh-CN" altLang="en-US"/>
              <a:t>这样一段左闭右开的虚拟内存区域。</a:t>
            </a:r>
          </a:p>
          <a:p>
            <a:endParaRPr lang="zh-CN" altLang="en-US" dirty="0"/>
          </a:p>
        </p:txBody>
      </p:sp>
    </p:spTree>
    <p:extLst>
      <p:ext uri="{BB962C8B-B14F-4D97-AF65-F5344CB8AC3E}">
        <p14:creationId xmlns:p14="http://schemas.microsoft.com/office/powerpoint/2010/main" val="3090939109"/>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5.3 </a:t>
            </a:r>
            <a:r>
              <a:rPr lang="zh-CN" altLang="en-US" sz="3600" spc="600" dirty="0">
                <a:solidFill>
                  <a:srgbClr val="4C678E"/>
                </a:solidFill>
                <a:latin typeface="思源宋体 Heavy" panose="02020900000000000000" pitchFamily="18" charset="-122"/>
                <a:ea typeface="思源宋体 Heavy" panose="02020900000000000000" pitchFamily="18" charset="-122"/>
              </a:rPr>
              <a:t>定义虚拟内存区域的访问权限和行为规范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Vm_page_port</a:t>
            </a:r>
            <a:r>
              <a:rPr lang="zh-CN" altLang="en-US" dirty="0">
                <a:solidFill>
                  <a:schemeClr val="tx1"/>
                </a:solidFill>
              </a:rPr>
              <a:t>和</a:t>
            </a:r>
            <a:r>
              <a:rPr lang="en-US" altLang="zh-CN" dirty="0" err="1">
                <a:solidFill>
                  <a:schemeClr val="tx1"/>
                </a:solidFill>
              </a:rPr>
              <a:t>vm_flags</a:t>
            </a:r>
            <a:r>
              <a:rPr lang="zh-CN" altLang="en-US" dirty="0">
                <a:solidFill>
                  <a:schemeClr val="tx1"/>
                </a:solidFill>
              </a:rPr>
              <a:t>都是用来标记</a:t>
            </a:r>
            <a:r>
              <a:rPr lang="en-US" altLang="zh-CN" dirty="0" err="1">
                <a:solidFill>
                  <a:schemeClr val="tx1"/>
                </a:solidFill>
              </a:rPr>
              <a:t>vm_area_struct</a:t>
            </a:r>
            <a:r>
              <a:rPr lang="zh-CN" altLang="en-US" dirty="0">
                <a:solidFill>
                  <a:schemeClr val="tx1"/>
                </a:solidFill>
              </a:rPr>
              <a:t>结构体表示的这块虚拟内存区域的访问权限和行为规范。</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我们知道，内核会将整块物理内存划分为一页一页大小的区域，以页为单位来管理这些物理内存，每页大小默认</a:t>
            </a:r>
            <a:r>
              <a:rPr lang="en-US" altLang="zh-CN" dirty="0">
                <a:solidFill>
                  <a:schemeClr val="tx1"/>
                </a:solidFill>
              </a:rPr>
              <a:t>4K</a:t>
            </a:r>
            <a:r>
              <a:rPr lang="zh-CN" altLang="en-US" dirty="0">
                <a:solidFill>
                  <a:schemeClr val="tx1"/>
                </a:solidFill>
              </a:rPr>
              <a:t>。而虚拟内存最终也是要和物理内存一一映射起来的，所以在虚拟内存空间中也又虚拟页的概念与之对应，虚拟内存中的虚拟页映射到物理内存中的物理页。无论是在虚拟内存空间中还是在物理内存中，内核管理内存的最小单位都是页。</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62251872"/>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5.3 </a:t>
            </a:r>
            <a:r>
              <a:rPr lang="zh-CN" altLang="en-US" sz="3600" spc="600" dirty="0">
                <a:solidFill>
                  <a:srgbClr val="4C678E"/>
                </a:solidFill>
                <a:latin typeface="思源宋体 Heavy" panose="02020900000000000000" pitchFamily="18" charset="-122"/>
                <a:ea typeface="思源宋体 Heavy" panose="02020900000000000000" pitchFamily="18" charset="-122"/>
              </a:rPr>
              <a:t>定义虚拟内存区域的访问权限和行为规范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vm_page_prot</a:t>
            </a:r>
            <a:r>
              <a:rPr lang="en-US" altLang="zh-CN" dirty="0">
                <a:solidFill>
                  <a:schemeClr val="tx1"/>
                </a:solidFill>
              </a:rPr>
              <a:t> </a:t>
            </a:r>
            <a:r>
              <a:rPr lang="zh-CN" altLang="en-US" dirty="0">
                <a:solidFill>
                  <a:schemeClr val="tx1"/>
                </a:solidFill>
              </a:rPr>
              <a:t>偏向于定义底层内存管理架构中页这一级别的访问控制权限，它可以直接应用在底层页表中，它是一个具体的概念。</a:t>
            </a:r>
          </a:p>
          <a:p>
            <a:endParaRPr lang="zh-CN" altLang="en-US" dirty="0">
              <a:solidFill>
                <a:schemeClr val="tx1"/>
              </a:solidFill>
            </a:endParaRPr>
          </a:p>
          <a:p>
            <a:r>
              <a:rPr lang="zh-CN" altLang="en-US" dirty="0">
                <a:solidFill>
                  <a:schemeClr val="tx1"/>
                </a:solidFill>
              </a:rPr>
              <a:t>页表用于管理虚拟内存到物理内存之间的映射关系，这部分内容我后续会详细讲解，这里大家有个初步的概念就行。</a:t>
            </a:r>
          </a:p>
          <a:p>
            <a:endParaRPr lang="zh-CN" altLang="en-US" dirty="0">
              <a:solidFill>
                <a:schemeClr val="tx1"/>
              </a:solidFill>
            </a:endParaRPr>
          </a:p>
          <a:p>
            <a:r>
              <a:rPr lang="zh-CN" altLang="en-US" dirty="0">
                <a:solidFill>
                  <a:schemeClr val="tx1"/>
                </a:solidFill>
              </a:rPr>
              <a:t>虚拟内存区域 </a:t>
            </a:r>
            <a:r>
              <a:rPr lang="en-US" altLang="zh-CN" dirty="0">
                <a:solidFill>
                  <a:schemeClr val="tx1"/>
                </a:solidFill>
              </a:rPr>
              <a:t>VMA </a:t>
            </a:r>
            <a:r>
              <a:rPr lang="zh-CN" altLang="en-US" dirty="0">
                <a:solidFill>
                  <a:schemeClr val="tx1"/>
                </a:solidFill>
              </a:rPr>
              <a:t>由许多的虚拟页 </a:t>
            </a:r>
            <a:r>
              <a:rPr lang="en-US" altLang="zh-CN" dirty="0">
                <a:solidFill>
                  <a:schemeClr val="tx1"/>
                </a:solidFill>
              </a:rPr>
              <a:t>(page) </a:t>
            </a:r>
            <a:r>
              <a:rPr lang="zh-CN" altLang="en-US" dirty="0">
                <a:solidFill>
                  <a:schemeClr val="tx1"/>
                </a:solidFill>
              </a:rPr>
              <a:t>组成，每个虚拟页需要经过页表的转换才能找到对应的物理页面。页表中关于内存页的访问权限就是由 </a:t>
            </a:r>
            <a:r>
              <a:rPr lang="en-US" altLang="zh-CN" dirty="0" err="1">
                <a:solidFill>
                  <a:schemeClr val="tx1"/>
                </a:solidFill>
              </a:rPr>
              <a:t>vm_page_prot</a:t>
            </a:r>
            <a:r>
              <a:rPr lang="en-US" altLang="zh-CN" dirty="0">
                <a:solidFill>
                  <a:schemeClr val="tx1"/>
                </a:solidFill>
              </a:rPr>
              <a:t> </a:t>
            </a:r>
            <a:r>
              <a:rPr lang="zh-CN" altLang="en-US" dirty="0">
                <a:solidFill>
                  <a:schemeClr val="tx1"/>
                </a:solidFill>
              </a:rPr>
              <a:t>决定的。</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18" name="墨迹 17">
                <a:extLst>
                  <a:ext uri="{FF2B5EF4-FFF2-40B4-BE49-F238E27FC236}">
                    <a16:creationId xmlns:a16="http://schemas.microsoft.com/office/drawing/2014/main" id="{B165A606-CEEC-F30F-4E87-AAFB0CA5E930}"/>
                  </a:ext>
                </a:extLst>
              </p14:cNvPr>
              <p14:cNvContentPartPr/>
              <p14:nvPr/>
            </p14:nvContentPartPr>
            <p14:xfrm>
              <a:off x="1439587" y="3491729"/>
              <a:ext cx="10410840" cy="424440"/>
            </p14:xfrm>
          </p:contentPart>
        </mc:Choice>
        <mc:Fallback>
          <p:pic>
            <p:nvPicPr>
              <p:cNvPr id="18" name="墨迹 17">
                <a:extLst>
                  <a:ext uri="{FF2B5EF4-FFF2-40B4-BE49-F238E27FC236}">
                    <a16:creationId xmlns:a16="http://schemas.microsoft.com/office/drawing/2014/main" id="{B165A606-CEEC-F30F-4E87-AAFB0CA5E930}"/>
                  </a:ext>
                </a:extLst>
              </p:cNvPr>
              <p:cNvPicPr/>
              <p:nvPr/>
            </p:nvPicPr>
            <p:blipFill>
              <a:blip r:embed="rId3"/>
              <a:stretch>
                <a:fillRect/>
              </a:stretch>
            </p:blipFill>
            <p:spPr>
              <a:xfrm>
                <a:off x="1385947" y="3384089"/>
                <a:ext cx="10518480" cy="640080"/>
              </a:xfrm>
              <a:prstGeom prst="rect">
                <a:avLst/>
              </a:prstGeom>
            </p:spPr>
          </p:pic>
        </mc:Fallback>
      </mc:AlternateContent>
    </p:spTree>
    <p:extLst>
      <p:ext uri="{BB962C8B-B14F-4D97-AF65-F5344CB8AC3E}">
        <p14:creationId xmlns:p14="http://schemas.microsoft.com/office/powerpoint/2010/main" val="399579270"/>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5.3 </a:t>
            </a:r>
            <a:r>
              <a:rPr lang="zh-CN" altLang="en-US" sz="3600" spc="600" dirty="0">
                <a:solidFill>
                  <a:srgbClr val="4C678E"/>
                </a:solidFill>
                <a:latin typeface="思源宋体 Heavy" panose="02020900000000000000" pitchFamily="18" charset="-122"/>
                <a:ea typeface="思源宋体 Heavy" panose="02020900000000000000" pitchFamily="18" charset="-122"/>
              </a:rPr>
              <a:t>定义虚拟内存区域的访问权限和行为规范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vm_flags</a:t>
            </a:r>
            <a:r>
              <a:rPr lang="en-US" altLang="zh-CN" dirty="0">
                <a:solidFill>
                  <a:schemeClr val="tx1"/>
                </a:solidFill>
              </a:rPr>
              <a:t> </a:t>
            </a:r>
            <a:r>
              <a:rPr lang="zh-CN" altLang="en-US" dirty="0">
                <a:solidFill>
                  <a:schemeClr val="tx1"/>
                </a:solidFill>
              </a:rPr>
              <a:t>则偏向于定于整个虚拟内存区域的访问权限以及行为规范。描述的是虚拟内存区域中的整体信息，而不是虚拟内存区域中具体的某个独立页面。它是一个抽象的概念。可以通过 </a:t>
            </a:r>
            <a:r>
              <a:rPr lang="en-US" altLang="zh-CN" dirty="0" err="1">
                <a:solidFill>
                  <a:schemeClr val="tx1"/>
                </a:solidFill>
              </a:rPr>
              <a:t>vma</a:t>
            </a:r>
            <a:r>
              <a:rPr lang="en-US" altLang="zh-CN" dirty="0">
                <a:solidFill>
                  <a:schemeClr val="tx1"/>
                </a:solidFill>
              </a:rPr>
              <a:t>-&gt;</a:t>
            </a:r>
            <a:r>
              <a:rPr lang="en-US" altLang="zh-CN" dirty="0" err="1">
                <a:solidFill>
                  <a:schemeClr val="tx1"/>
                </a:solidFill>
              </a:rPr>
              <a:t>vm_page_prot</a:t>
            </a:r>
            <a:r>
              <a:rPr lang="en-US" altLang="zh-CN" dirty="0">
                <a:solidFill>
                  <a:schemeClr val="tx1"/>
                </a:solidFill>
              </a:rPr>
              <a:t> = </a:t>
            </a:r>
            <a:r>
              <a:rPr lang="en-US" altLang="zh-CN" dirty="0" err="1">
                <a:solidFill>
                  <a:schemeClr val="tx1"/>
                </a:solidFill>
              </a:rPr>
              <a:t>vm_get_page_prot</a:t>
            </a:r>
            <a:r>
              <a:rPr lang="en-US" altLang="zh-CN" dirty="0">
                <a:solidFill>
                  <a:schemeClr val="tx1"/>
                </a:solidFill>
              </a:rPr>
              <a:t>(</a:t>
            </a:r>
            <a:r>
              <a:rPr lang="en-US" altLang="zh-CN" dirty="0" err="1">
                <a:solidFill>
                  <a:schemeClr val="tx1"/>
                </a:solidFill>
              </a:rPr>
              <a:t>vma</a:t>
            </a:r>
            <a:r>
              <a:rPr lang="en-US" altLang="zh-CN" dirty="0">
                <a:solidFill>
                  <a:schemeClr val="tx1"/>
                </a:solidFill>
              </a:rPr>
              <a:t>-&gt;</a:t>
            </a:r>
            <a:r>
              <a:rPr lang="en-US" altLang="zh-CN" dirty="0" err="1">
                <a:solidFill>
                  <a:schemeClr val="tx1"/>
                </a:solidFill>
              </a:rPr>
              <a:t>vm_flags</a:t>
            </a:r>
            <a:r>
              <a:rPr lang="en-US" altLang="zh-CN" dirty="0">
                <a:solidFill>
                  <a:schemeClr val="tx1"/>
                </a:solidFill>
              </a:rPr>
              <a:t>) </a:t>
            </a:r>
            <a:r>
              <a:rPr lang="zh-CN" altLang="en-US" dirty="0">
                <a:solidFill>
                  <a:schemeClr val="tx1"/>
                </a:solidFill>
              </a:rPr>
              <a:t>实现到具体页面访问权限 </a:t>
            </a:r>
            <a:r>
              <a:rPr lang="en-US" altLang="zh-CN" dirty="0" err="1">
                <a:solidFill>
                  <a:schemeClr val="tx1"/>
                </a:solidFill>
              </a:rPr>
              <a:t>vm_page_prot</a:t>
            </a:r>
            <a:r>
              <a:rPr lang="en-US" altLang="zh-CN" dirty="0">
                <a:solidFill>
                  <a:schemeClr val="tx1"/>
                </a:solidFill>
              </a:rPr>
              <a:t> </a:t>
            </a:r>
            <a:r>
              <a:rPr lang="zh-CN" altLang="en-US" dirty="0">
                <a:solidFill>
                  <a:schemeClr val="tx1"/>
                </a:solidFill>
              </a:rPr>
              <a:t>的转换。</a:t>
            </a:r>
            <a:endParaRPr lang="en-US" altLang="zh-CN" dirty="0">
              <a:solidFill>
                <a:schemeClr val="tx1"/>
              </a:solidFill>
            </a:endParaRPr>
          </a:p>
          <a:p>
            <a:endParaRPr lang="en-US" altLang="zh-CN" dirty="0">
              <a:solidFill>
                <a:schemeClr val="tx1"/>
              </a:solidFill>
            </a:endParaRPr>
          </a:p>
          <a:p>
            <a:r>
              <a:rPr lang="en-US" altLang="zh-CN" dirty="0" err="1">
                <a:solidFill>
                  <a:schemeClr val="tx1"/>
                </a:solidFill>
              </a:rPr>
              <a:t>vm_flags</a:t>
            </a:r>
            <a:r>
              <a:rPr lang="en-US" altLang="zh-CN" dirty="0">
                <a:solidFill>
                  <a:schemeClr val="tx1"/>
                </a:solidFill>
              </a:rPr>
              <a:t> </a:t>
            </a:r>
            <a:r>
              <a:rPr lang="zh-CN" altLang="en-US" dirty="0">
                <a:solidFill>
                  <a:schemeClr val="tx1"/>
                </a:solidFill>
              </a:rPr>
              <a:t>是 </a:t>
            </a:r>
            <a:r>
              <a:rPr lang="en-US" altLang="zh-CN" dirty="0">
                <a:solidFill>
                  <a:schemeClr val="tx1"/>
                </a:solidFill>
              </a:rPr>
              <a:t>Linux </a:t>
            </a:r>
            <a:r>
              <a:rPr lang="zh-CN" altLang="en-US" dirty="0">
                <a:solidFill>
                  <a:schemeClr val="tx1"/>
                </a:solidFill>
              </a:rPr>
              <a:t>内核中的 </a:t>
            </a:r>
            <a:r>
              <a:rPr lang="en-US" altLang="zh-CN" dirty="0" err="1">
                <a:solidFill>
                  <a:schemeClr val="tx1"/>
                </a:solidFill>
              </a:rPr>
              <a:t>vm_area_struct</a:t>
            </a:r>
            <a:r>
              <a:rPr lang="en-US" altLang="zh-CN" dirty="0">
                <a:solidFill>
                  <a:schemeClr val="tx1"/>
                </a:solidFill>
              </a:rPr>
              <a:t> </a:t>
            </a:r>
            <a:r>
              <a:rPr lang="zh-CN" altLang="en-US" dirty="0">
                <a:solidFill>
                  <a:schemeClr val="tx1"/>
                </a:solidFill>
              </a:rPr>
              <a:t>结构体中的一个成员，用于描述虚拟内存区域的属性和状态。这个成员是一个标志位字段，每个位表示不同的虚拟内存区域属性。以下是一些常见的 </a:t>
            </a:r>
            <a:r>
              <a:rPr lang="en-US" altLang="zh-CN" dirty="0" err="1">
                <a:solidFill>
                  <a:schemeClr val="tx1"/>
                </a:solidFill>
              </a:rPr>
              <a:t>vm_flags</a:t>
            </a:r>
            <a:r>
              <a:rPr lang="en-US" altLang="zh-CN" dirty="0">
                <a:solidFill>
                  <a:schemeClr val="tx1"/>
                </a:solidFill>
              </a:rPr>
              <a:t> </a:t>
            </a:r>
            <a:r>
              <a:rPr lang="zh-CN" altLang="en-US" dirty="0">
                <a:solidFill>
                  <a:schemeClr val="tx1"/>
                </a:solidFill>
              </a:rPr>
              <a:t>成员参数及其功能：</a:t>
            </a:r>
          </a:p>
          <a:p>
            <a:r>
              <a:rPr lang="en-US" altLang="zh-CN" dirty="0">
                <a:solidFill>
                  <a:schemeClr val="tx1"/>
                </a:solidFill>
              </a:rPr>
              <a:t>VM_READ (0x0001)</a:t>
            </a:r>
            <a:r>
              <a:rPr lang="zh-CN" altLang="en-US" dirty="0">
                <a:solidFill>
                  <a:schemeClr val="tx1"/>
                </a:solidFill>
              </a:rPr>
              <a:t>：表示该虚拟内存区域是可读的。进程可以从这个区域读取数据。</a:t>
            </a:r>
          </a:p>
          <a:p>
            <a:r>
              <a:rPr lang="en-US" altLang="zh-CN" dirty="0">
                <a:solidFill>
                  <a:schemeClr val="tx1"/>
                </a:solidFill>
              </a:rPr>
              <a:t>VM_WRITE (0x0002)</a:t>
            </a:r>
            <a:r>
              <a:rPr lang="zh-CN" altLang="en-US" dirty="0">
                <a:solidFill>
                  <a:schemeClr val="tx1"/>
                </a:solidFill>
              </a:rPr>
              <a:t>：表示该虚拟内存区域是可写的。进程可以向这个区域写入数据。</a:t>
            </a:r>
          </a:p>
          <a:p>
            <a:r>
              <a:rPr lang="en-US" altLang="zh-CN" dirty="0">
                <a:solidFill>
                  <a:schemeClr val="tx1"/>
                </a:solidFill>
              </a:rPr>
              <a:t>VM_EXEC (0x0004)</a:t>
            </a:r>
            <a:r>
              <a:rPr lang="zh-CN" altLang="en-US" dirty="0">
                <a:solidFill>
                  <a:schemeClr val="tx1"/>
                </a:solidFill>
              </a:rPr>
              <a:t>：表示该虚拟内存区域是可执行的。通常用于存储程序的代码段。</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3211600"/>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5.3 </a:t>
            </a:r>
            <a:r>
              <a:rPr lang="zh-CN" altLang="en-US" sz="3600" spc="600" dirty="0">
                <a:solidFill>
                  <a:srgbClr val="4C678E"/>
                </a:solidFill>
                <a:latin typeface="思源宋体 Heavy" panose="02020900000000000000" pitchFamily="18" charset="-122"/>
                <a:ea typeface="思源宋体 Heavy" panose="02020900000000000000" pitchFamily="18" charset="-122"/>
              </a:rPr>
              <a:t>定义虚拟内存区域的访问权限和行为规范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5F0894D8-6851-BEC5-732C-99EA1903A18A}"/>
              </a:ext>
            </a:extLst>
          </p:cNvPr>
          <p:cNvPicPr>
            <a:picLocks noChangeAspect="1"/>
          </p:cNvPicPr>
          <p:nvPr/>
        </p:nvPicPr>
        <p:blipFill>
          <a:blip r:embed="rId2"/>
          <a:stretch>
            <a:fillRect/>
          </a:stretch>
        </p:blipFill>
        <p:spPr>
          <a:xfrm>
            <a:off x="1190171" y="2022421"/>
            <a:ext cx="2578058" cy="3376893"/>
          </a:xfrm>
          <a:prstGeom prst="rect">
            <a:avLst/>
          </a:prstGeom>
        </p:spPr>
      </p:pic>
    </p:spTree>
    <p:extLst>
      <p:ext uri="{BB962C8B-B14F-4D97-AF65-F5344CB8AC3E}">
        <p14:creationId xmlns:p14="http://schemas.microsoft.com/office/powerpoint/2010/main" val="4044266303"/>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6.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内核虚拟内存空间</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所有进程在用户态空间中是相互隔离的，彼此之间相互独立，相互感知不到其他进程的存在。而内核态虚拟内存空间是所有进程共享的，不同进程进入内核态之后看到的虚拟内存空间全部都是一样的。</a:t>
            </a:r>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66824310"/>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578308" y="541929"/>
            <a:ext cx="7135318"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什么是虚拟内存地址</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r>
              <a:rPr lang="zh-CN" altLang="en-US" dirty="0">
                <a:solidFill>
                  <a:schemeClr val="tx1"/>
                </a:solidFill>
              </a:rPr>
              <a:t>首先人们提出地址这个概念的目的就是用来方便定位现实世界中某一个具体事物的真实地理位置，它是一种用于定位的概念模型。</a:t>
            </a:r>
            <a:endParaRPr lang="en-US" altLang="zh-CN" dirty="0">
              <a:solidFill>
                <a:schemeClr val="tx1"/>
              </a:solidFill>
            </a:endParaRPr>
          </a:p>
          <a:p>
            <a:r>
              <a:rPr lang="zh-CN" altLang="en-US" dirty="0">
                <a:solidFill>
                  <a:schemeClr val="tx1"/>
                </a:solidFill>
              </a:rPr>
              <a:t>        以网购我们所填写的收获地址为例，收货地址是用来定位我们在现实世界中真实住所地理位置的，而现实世界中我们所在的城市，街道，小区，房屋都是一砖一瓦，一草一木真实存在的。但收货地址这个概念模型在现实世界中并不真实存在，它只是人们提出的一个虚拟概念，与真实的地理位置一一映射起来，这样我们就可以通过这个虚拟概念来找到现实世界中的具体地理位置。</a:t>
            </a:r>
            <a:endParaRPr lang="en-US" altLang="zh-CN" dirty="0">
              <a:solidFill>
                <a:schemeClr val="tx1"/>
              </a:solidFill>
            </a:endParaRPr>
          </a:p>
          <a:p>
            <a:r>
              <a:rPr lang="en-US" altLang="zh-CN" dirty="0">
                <a:solidFill>
                  <a:schemeClr val="tx1"/>
                </a:solidFill>
              </a:rPr>
              <a:t>        </a:t>
            </a:r>
            <a:r>
              <a:rPr lang="zh-CN" altLang="en-US" dirty="0">
                <a:solidFill>
                  <a:schemeClr val="tx1"/>
                </a:solidFill>
              </a:rPr>
              <a:t>收获地址就是一个虚拟地址，它是人为定义的，而我们的城市，小区，街道是真实存在的，他们的地理位置就是物理位置。</a:t>
            </a:r>
            <a:endParaRPr lang="en-US" altLang="zh-CN" dirty="0">
              <a:solidFill>
                <a:schemeClr val="tx1"/>
              </a:solidFill>
            </a:endParaRPr>
          </a:p>
          <a:p>
            <a:r>
              <a:rPr lang="en-US" altLang="zh-CN" dirty="0">
                <a:solidFill>
                  <a:schemeClr val="tx1"/>
                </a:solidFill>
              </a:rPr>
              <a:t>        </a:t>
            </a:r>
            <a:r>
              <a:rPr lang="zh-CN" altLang="en-US" dirty="0">
                <a:solidFill>
                  <a:schemeClr val="tx1"/>
                </a:solidFill>
              </a:rPr>
              <a:t>那么我们把视角切换到计算机的世界，在计算机的世界里内存地址用来定义数据在内存中的存储位置的，内存地址也分为虚拟地址和物理地址。那到底虚拟地址长什么样子呢？</a:t>
            </a:r>
            <a:endParaRPr lang="en-US" altLang="zh-CN" dirty="0">
              <a:solidFill>
                <a:schemeClr val="tx1"/>
              </a:solidFill>
            </a:endParaRPr>
          </a:p>
          <a:p>
            <a:r>
              <a:rPr lang="en-US" altLang="zh-CN" dirty="0">
                <a:solidFill>
                  <a:schemeClr val="tx1"/>
                </a:solidFill>
              </a:rPr>
              <a:t>        </a:t>
            </a:r>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5593291"/>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6.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内核虚拟内存空间</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86108034"/>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7. </a:t>
            </a:r>
            <a:r>
              <a:rPr lang="zh-CN" altLang="en-US" sz="3600" spc="600" dirty="0">
                <a:solidFill>
                  <a:srgbClr val="4C678E"/>
                </a:solidFill>
                <a:latin typeface="思源宋体 Heavy" panose="02020900000000000000" pitchFamily="18" charset="-122"/>
                <a:ea typeface="思源宋体 Heavy" panose="02020900000000000000" pitchFamily="18" charset="-122"/>
              </a:rPr>
              <a:t>到底什么是物理内存地址</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87159223"/>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0" y="-4677"/>
            <a:ext cx="12992100" cy="6862677"/>
            <a:chOff x="0" y="-4677"/>
            <a:chExt cx="12192000" cy="6862677"/>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2066925" y="2726329"/>
            <a:ext cx="8058150" cy="1015663"/>
          </a:xfrm>
          <a:prstGeom prst="rect">
            <a:avLst/>
          </a:prstGeom>
          <a:noFill/>
        </p:spPr>
        <p:txBody>
          <a:bodyPr wrap="square" rtlCol="0">
            <a:spAutoFit/>
          </a:bodyPr>
          <a:lstStyle/>
          <a:p>
            <a:pPr algn="ctr"/>
            <a:r>
              <a:rPr lang="zh-CN" altLang="en-US" sz="6000" spc="600" dirty="0">
                <a:solidFill>
                  <a:srgbClr val="4C678E"/>
                </a:solidFill>
                <a:latin typeface="思源宋体 Heavy" panose="02020900000000000000" pitchFamily="18" charset="-122"/>
                <a:ea typeface="思源宋体 Heavy" panose="02020900000000000000" pitchFamily="18" charset="-122"/>
              </a:rPr>
              <a:t>感谢您的欣赏</a:t>
            </a:r>
          </a:p>
        </p:txBody>
      </p:sp>
      <p:sp>
        <p:nvSpPr>
          <p:cNvPr id="27" name="矩形: 圆角 26"/>
          <p:cNvSpPr/>
          <p:nvPr/>
        </p:nvSpPr>
        <p:spPr>
          <a:xfrm>
            <a:off x="10661515" y="592771"/>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END</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30" name="矩形: 圆角 29"/>
          <p:cNvSpPr/>
          <p:nvPr/>
        </p:nvSpPr>
        <p:spPr>
          <a:xfrm>
            <a:off x="5103438" y="5276247"/>
            <a:ext cx="1985124" cy="347242"/>
          </a:xfrm>
          <a:prstGeom prst="roundRect">
            <a:avLst>
              <a:gd name="adj" fmla="val 50000"/>
            </a:avLst>
          </a:prstGeom>
          <a:solidFill>
            <a:srgbClr val="4C67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思源宋体 Heavy" panose="02020900000000000000" pitchFamily="18" charset="-122"/>
                <a:ea typeface="思源宋体 Heavy" panose="02020900000000000000" pitchFamily="18" charset="-122"/>
              </a:rPr>
              <a:t>THNAK YOU</a:t>
            </a:r>
            <a:endParaRPr lang="zh-CN" altLang="en-US" sz="1400" dirty="0">
              <a:solidFill>
                <a:schemeClr val="bg1"/>
              </a:solidFill>
              <a:latin typeface="思源宋体 Heavy" panose="02020900000000000000" pitchFamily="18" charset="-122"/>
              <a:ea typeface="思源宋体 Heavy" panose="02020900000000000000" pitchFamily="18" charset="-122"/>
            </a:endParaRPr>
          </a:p>
        </p:txBody>
      </p:sp>
      <p:sp>
        <p:nvSpPr>
          <p:cNvPr id="35" name="文本框 34"/>
          <p:cNvSpPr txBox="1"/>
          <p:nvPr/>
        </p:nvSpPr>
        <p:spPr>
          <a:xfrm>
            <a:off x="11379385" y="1566153"/>
            <a:ext cx="292388" cy="3212666"/>
          </a:xfrm>
          <a:prstGeom prst="rect">
            <a:avLst/>
          </a:prstGeom>
          <a:noFill/>
        </p:spPr>
        <p:txBody>
          <a:bodyPr vert="eaVert" wrap="square" rtlCol="0">
            <a:spAutoFit/>
          </a:bodyPr>
          <a:lstStyle/>
          <a:p>
            <a:pPr algn="ctr"/>
            <a:r>
              <a:rPr lang="en-US" altLang="zh-CN" sz="700" spc="600" dirty="0">
                <a:solidFill>
                  <a:srgbClr val="4C678E"/>
                </a:solidFill>
                <a:latin typeface="汉仪铁线黑-65简" panose="00020600040101010101" pitchFamily="18" charset="-122"/>
                <a:ea typeface="汉仪铁线黑-65简" panose="00020600040101010101" pitchFamily="18" charset="-122"/>
              </a:rPr>
              <a:t>ORAL DEFENSE OF PROJECT</a:t>
            </a: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578308" y="541929"/>
            <a:ext cx="7135318"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什么是虚拟内存地址</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a:t>
            </a:r>
            <a:r>
              <a:rPr lang="en-US" altLang="zh-CN" dirty="0">
                <a:solidFill>
                  <a:schemeClr val="tx1"/>
                </a:solidFill>
              </a:rPr>
              <a:t>X86_64</a:t>
            </a:r>
            <a:r>
              <a:rPr lang="zh-CN" altLang="en-US" dirty="0">
                <a:solidFill>
                  <a:schemeClr val="tx1"/>
                </a:solidFill>
              </a:rPr>
              <a:t>架构下，</a:t>
            </a:r>
            <a:r>
              <a:rPr lang="en-US" altLang="zh-CN" dirty="0">
                <a:solidFill>
                  <a:schemeClr val="tx1"/>
                </a:solidFill>
              </a:rPr>
              <a:t>64</a:t>
            </a:r>
            <a:r>
              <a:rPr lang="zh-CN" altLang="en-US" dirty="0">
                <a:solidFill>
                  <a:schemeClr val="tx1"/>
                </a:solidFill>
              </a:rPr>
              <a:t>位虚拟地址的格式为：全局页目录项（</a:t>
            </a:r>
            <a:r>
              <a:rPr lang="en-US" altLang="zh-CN" dirty="0">
                <a:solidFill>
                  <a:schemeClr val="tx1"/>
                </a:solidFill>
              </a:rPr>
              <a:t>9</a:t>
            </a:r>
            <a:r>
              <a:rPr lang="zh-CN" altLang="en-US" dirty="0">
                <a:solidFill>
                  <a:schemeClr val="tx1"/>
                </a:solidFill>
              </a:rPr>
              <a:t>位）</a:t>
            </a:r>
            <a:r>
              <a:rPr lang="en-US" altLang="zh-CN" dirty="0">
                <a:solidFill>
                  <a:schemeClr val="tx1"/>
                </a:solidFill>
              </a:rPr>
              <a:t>+ </a:t>
            </a:r>
            <a:r>
              <a:rPr lang="zh-CN" altLang="en-US" dirty="0">
                <a:solidFill>
                  <a:schemeClr val="tx1"/>
                </a:solidFill>
              </a:rPr>
              <a:t>上层页目录项（</a:t>
            </a:r>
            <a:r>
              <a:rPr lang="en-US" altLang="zh-CN" dirty="0">
                <a:solidFill>
                  <a:schemeClr val="tx1"/>
                </a:solidFill>
              </a:rPr>
              <a:t>9</a:t>
            </a:r>
            <a:r>
              <a:rPr lang="zh-CN" altLang="en-US" dirty="0">
                <a:solidFill>
                  <a:schemeClr val="tx1"/>
                </a:solidFill>
              </a:rPr>
              <a:t>位）</a:t>
            </a:r>
            <a:r>
              <a:rPr lang="en-US" altLang="zh-CN" dirty="0">
                <a:solidFill>
                  <a:schemeClr val="tx1"/>
                </a:solidFill>
              </a:rPr>
              <a:t>+ </a:t>
            </a:r>
            <a:r>
              <a:rPr lang="zh-CN" altLang="en-US" dirty="0">
                <a:solidFill>
                  <a:schemeClr val="tx1"/>
                </a:solidFill>
              </a:rPr>
              <a:t>中间页目录项（</a:t>
            </a:r>
            <a:r>
              <a:rPr lang="en-US" altLang="zh-CN" dirty="0">
                <a:solidFill>
                  <a:schemeClr val="tx1"/>
                </a:solidFill>
              </a:rPr>
              <a:t>9</a:t>
            </a:r>
            <a:r>
              <a:rPr lang="zh-CN" altLang="en-US" dirty="0">
                <a:solidFill>
                  <a:schemeClr val="tx1"/>
                </a:solidFill>
              </a:rPr>
              <a:t>位）</a:t>
            </a:r>
            <a:r>
              <a:rPr lang="en-US" altLang="zh-CN" dirty="0">
                <a:solidFill>
                  <a:schemeClr val="tx1"/>
                </a:solidFill>
              </a:rPr>
              <a:t>+ </a:t>
            </a:r>
            <a:r>
              <a:rPr lang="zh-CN" altLang="en-US" dirty="0">
                <a:solidFill>
                  <a:schemeClr val="tx1"/>
                </a:solidFill>
              </a:rPr>
              <a:t>页表项（</a:t>
            </a:r>
            <a:r>
              <a:rPr lang="en-US" altLang="zh-CN" dirty="0">
                <a:solidFill>
                  <a:schemeClr val="tx1"/>
                </a:solidFill>
              </a:rPr>
              <a:t>9</a:t>
            </a:r>
            <a:r>
              <a:rPr lang="zh-CN" altLang="en-US" dirty="0">
                <a:solidFill>
                  <a:schemeClr val="tx1"/>
                </a:solidFill>
              </a:rPr>
              <a:t>位）</a:t>
            </a:r>
            <a:r>
              <a:rPr lang="en-US" altLang="zh-CN" dirty="0">
                <a:solidFill>
                  <a:schemeClr val="tx1"/>
                </a:solidFill>
              </a:rPr>
              <a:t>+ </a:t>
            </a:r>
            <a:r>
              <a:rPr lang="zh-CN" altLang="en-US" dirty="0">
                <a:solidFill>
                  <a:schemeClr val="tx1"/>
                </a:solidFill>
              </a:rPr>
              <a:t>页内偏移（</a:t>
            </a:r>
            <a:r>
              <a:rPr lang="en-US" altLang="zh-CN" dirty="0">
                <a:solidFill>
                  <a:schemeClr val="tx1"/>
                </a:solidFill>
              </a:rPr>
              <a:t>12</a:t>
            </a:r>
            <a:r>
              <a:rPr lang="zh-CN" altLang="en-US" dirty="0">
                <a:solidFill>
                  <a:schemeClr val="tx1"/>
                </a:solidFill>
              </a:rPr>
              <a:t>位）。共 </a:t>
            </a:r>
            <a:r>
              <a:rPr lang="en-US" altLang="zh-CN" dirty="0">
                <a:solidFill>
                  <a:schemeClr val="tx1"/>
                </a:solidFill>
              </a:rPr>
              <a:t>48 </a:t>
            </a:r>
            <a:r>
              <a:rPr lang="zh-CN" altLang="en-US" dirty="0">
                <a:solidFill>
                  <a:schemeClr val="tx1"/>
                </a:solidFill>
              </a:rPr>
              <a:t>位组成的虚拟内存地址。</a:t>
            </a:r>
            <a:endParaRPr lang="en-US" altLang="zh-CN" dirty="0">
              <a:solidFill>
                <a:schemeClr val="tx1"/>
              </a:solidFill>
            </a:endParaRPr>
          </a:p>
          <a:p>
            <a:r>
              <a:rPr lang="en-US" altLang="zh-CN" dirty="0">
                <a:solidFill>
                  <a:schemeClr val="tx1"/>
                </a:solidFill>
              </a:rPr>
              <a:t>2^48 = 256T</a:t>
            </a: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6E892F9A-A7EE-48AE-9F0D-B16C64D77F64}"/>
              </a:ext>
            </a:extLst>
          </p:cNvPr>
          <p:cNvPicPr>
            <a:picLocks noChangeAspect="1"/>
          </p:cNvPicPr>
          <p:nvPr/>
        </p:nvPicPr>
        <p:blipFill>
          <a:blip r:embed="rId2"/>
          <a:stretch>
            <a:fillRect/>
          </a:stretch>
        </p:blipFill>
        <p:spPr>
          <a:xfrm>
            <a:off x="2049336" y="4024727"/>
            <a:ext cx="7209145" cy="1950889"/>
          </a:xfrm>
          <a:prstGeom prst="rect">
            <a:avLst/>
          </a:prstGeom>
        </p:spPr>
      </p:pic>
    </p:spTree>
    <p:extLst>
      <p:ext uri="{BB962C8B-B14F-4D97-AF65-F5344CB8AC3E}">
        <p14:creationId xmlns:p14="http://schemas.microsoft.com/office/powerpoint/2010/main" val="2826872018"/>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578308" y="541929"/>
            <a:ext cx="7135318"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什么是虚拟内存地址</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a:t>
            </a:r>
            <a:r>
              <a:rPr lang="en-US" altLang="zh-CN" dirty="0">
                <a:solidFill>
                  <a:schemeClr val="tx1"/>
                </a:solidFill>
              </a:rPr>
              <a:t>X86_32</a:t>
            </a:r>
            <a:r>
              <a:rPr lang="zh-CN" altLang="en-US" dirty="0">
                <a:solidFill>
                  <a:schemeClr val="tx1"/>
                </a:solidFill>
              </a:rPr>
              <a:t>架构下，</a:t>
            </a:r>
            <a:r>
              <a:rPr lang="en-US" altLang="zh-CN" dirty="0">
                <a:solidFill>
                  <a:schemeClr val="tx1"/>
                </a:solidFill>
              </a:rPr>
              <a:t>32 </a:t>
            </a:r>
            <a:r>
              <a:rPr lang="zh-CN" altLang="en-US" dirty="0">
                <a:solidFill>
                  <a:schemeClr val="tx1"/>
                </a:solidFill>
              </a:rPr>
              <a:t>位虚拟地址的格式为：页目录项（</a:t>
            </a:r>
            <a:r>
              <a:rPr lang="en-US" altLang="zh-CN" dirty="0">
                <a:solidFill>
                  <a:schemeClr val="tx1"/>
                </a:solidFill>
              </a:rPr>
              <a:t>10</a:t>
            </a:r>
            <a:r>
              <a:rPr lang="zh-CN" altLang="en-US" dirty="0">
                <a:solidFill>
                  <a:schemeClr val="tx1"/>
                </a:solidFill>
              </a:rPr>
              <a:t>位）</a:t>
            </a:r>
            <a:r>
              <a:rPr lang="en-US" altLang="zh-CN" dirty="0">
                <a:solidFill>
                  <a:schemeClr val="tx1"/>
                </a:solidFill>
              </a:rPr>
              <a:t>+ </a:t>
            </a:r>
            <a:r>
              <a:rPr lang="zh-CN" altLang="en-US" dirty="0">
                <a:solidFill>
                  <a:schemeClr val="tx1"/>
                </a:solidFill>
              </a:rPr>
              <a:t>页表项（</a:t>
            </a:r>
            <a:r>
              <a:rPr lang="en-US" altLang="zh-CN" dirty="0">
                <a:solidFill>
                  <a:schemeClr val="tx1"/>
                </a:solidFill>
              </a:rPr>
              <a:t>10</a:t>
            </a:r>
            <a:r>
              <a:rPr lang="zh-CN" altLang="en-US" dirty="0">
                <a:solidFill>
                  <a:schemeClr val="tx1"/>
                </a:solidFill>
              </a:rPr>
              <a:t>位） </a:t>
            </a:r>
            <a:r>
              <a:rPr lang="en-US" altLang="zh-CN" dirty="0">
                <a:solidFill>
                  <a:schemeClr val="tx1"/>
                </a:solidFill>
              </a:rPr>
              <a:t>+ </a:t>
            </a:r>
            <a:r>
              <a:rPr lang="zh-CN" altLang="en-US" dirty="0">
                <a:solidFill>
                  <a:schemeClr val="tx1"/>
                </a:solidFill>
              </a:rPr>
              <a:t>页内偏移（</a:t>
            </a:r>
            <a:r>
              <a:rPr lang="en-US" altLang="zh-CN" dirty="0">
                <a:solidFill>
                  <a:schemeClr val="tx1"/>
                </a:solidFill>
              </a:rPr>
              <a:t>12</a:t>
            </a:r>
            <a:r>
              <a:rPr lang="zh-CN" altLang="en-US" dirty="0">
                <a:solidFill>
                  <a:schemeClr val="tx1"/>
                </a:solidFill>
              </a:rPr>
              <a:t>位）。共 </a:t>
            </a:r>
            <a:r>
              <a:rPr lang="en-US" altLang="zh-CN" dirty="0">
                <a:solidFill>
                  <a:schemeClr val="tx1"/>
                </a:solidFill>
              </a:rPr>
              <a:t>32 </a:t>
            </a:r>
            <a:r>
              <a:rPr lang="zh-CN" altLang="en-US" dirty="0">
                <a:solidFill>
                  <a:schemeClr val="tx1"/>
                </a:solidFill>
              </a:rPr>
              <a:t>位组成的虚拟内存地址。</a:t>
            </a:r>
            <a:endParaRPr lang="en-US" altLang="zh-CN" dirty="0">
              <a:solidFill>
                <a:schemeClr val="tx1"/>
              </a:solidFill>
            </a:endParaRPr>
          </a:p>
          <a:p>
            <a:r>
              <a:rPr lang="en-US" altLang="zh-CN" dirty="0">
                <a:solidFill>
                  <a:schemeClr val="tx1"/>
                </a:solidFill>
              </a:rPr>
              <a:t>2^32 = 4G</a:t>
            </a: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225C8058-AC36-C192-624B-AEBDA74AF726}"/>
              </a:ext>
            </a:extLst>
          </p:cNvPr>
          <p:cNvPicPr>
            <a:picLocks noChangeAspect="1"/>
          </p:cNvPicPr>
          <p:nvPr/>
        </p:nvPicPr>
        <p:blipFill>
          <a:blip r:embed="rId2"/>
          <a:stretch>
            <a:fillRect/>
          </a:stretch>
        </p:blipFill>
        <p:spPr>
          <a:xfrm>
            <a:off x="2373320" y="3672113"/>
            <a:ext cx="7140559" cy="2537680"/>
          </a:xfrm>
          <a:prstGeom prst="rect">
            <a:avLst/>
          </a:prstGeom>
        </p:spPr>
      </p:pic>
    </p:spTree>
    <p:extLst>
      <p:ext uri="{BB962C8B-B14F-4D97-AF65-F5344CB8AC3E}">
        <p14:creationId xmlns:p14="http://schemas.microsoft.com/office/powerpoint/2010/main" val="223156652"/>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前面介绍了计算机世界中的虚拟内存地址的含义及展现形式。这时候就有了一个问题：既然物理内存地址可以直接定位到数据在内存中的存储位置，那么为什么我们不直接使用物理内存地址去访问而是选择用虚拟内存地址去访问内存呢？</a:t>
            </a:r>
            <a:endParaRPr lang="en-US" altLang="zh-CN" dirty="0">
              <a:solidFill>
                <a:schemeClr val="tx1"/>
              </a:solidFill>
            </a:endParaRPr>
          </a:p>
          <a:p>
            <a:endParaRPr lang="en-US" altLang="zh-CN" dirty="0">
              <a:solidFill>
                <a:schemeClr val="tx1"/>
              </a:solidFill>
            </a:endParaRPr>
          </a:p>
          <a:p>
            <a:r>
              <a:rPr lang="zh-CN" altLang="en-US" b="1" dirty="0">
                <a:solidFill>
                  <a:schemeClr val="tx1"/>
                </a:solidFill>
              </a:rPr>
              <a:t>在回答这个问题之前，我们先来看下，如果在程序中直接使用物理内存地址会发生什么情况？</a:t>
            </a:r>
            <a:endParaRPr lang="en-US" altLang="zh-CN" b="1"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10896711"/>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假设现在没有虚拟内存地址，我们在程序中对内存的操作全都是使用物理内存地址，在这中情况下，程序员就要明确：</a:t>
            </a:r>
            <a:endParaRPr lang="en-US" altLang="zh-CN" dirty="0">
              <a:solidFill>
                <a:schemeClr val="tx1"/>
              </a:solidFill>
            </a:endParaRPr>
          </a:p>
          <a:p>
            <a:pPr marL="342900" indent="-342900">
              <a:buFont typeface="+mj-lt"/>
              <a:buAutoNum type="arabicPeriod"/>
            </a:pPr>
            <a:r>
              <a:rPr lang="zh-CN" altLang="en-US" dirty="0">
                <a:solidFill>
                  <a:schemeClr val="tx1"/>
                </a:solidFill>
              </a:rPr>
              <a:t>不同的数据分别存储在内存的哪些位置。</a:t>
            </a:r>
            <a:endParaRPr lang="en-US" altLang="zh-CN" dirty="0">
              <a:solidFill>
                <a:schemeClr val="tx1"/>
              </a:solidFill>
            </a:endParaRPr>
          </a:p>
          <a:p>
            <a:pPr marL="342900" indent="-342900">
              <a:buFont typeface="+mj-lt"/>
              <a:buAutoNum type="arabicPeriod"/>
            </a:pPr>
            <a:r>
              <a:rPr lang="zh-CN" altLang="en-US" dirty="0">
                <a:solidFill>
                  <a:schemeClr val="tx1"/>
                </a:solidFill>
              </a:rPr>
              <a:t>考虑为每个进程究竟要分配多少内存？</a:t>
            </a:r>
            <a:endParaRPr lang="en-US" altLang="zh-CN" dirty="0">
              <a:solidFill>
                <a:schemeClr val="tx1"/>
              </a:solidFill>
            </a:endParaRPr>
          </a:p>
          <a:p>
            <a:pPr marL="342900" indent="-342900">
              <a:buFont typeface="+mj-lt"/>
              <a:buAutoNum type="arabicPeriod"/>
            </a:pPr>
            <a:r>
              <a:rPr lang="zh-CN" altLang="en-US" dirty="0">
                <a:solidFill>
                  <a:schemeClr val="tx1"/>
                </a:solidFill>
              </a:rPr>
              <a:t>内存紧张的时候该怎么办？</a:t>
            </a:r>
            <a:endParaRPr lang="en-US" altLang="zh-CN" dirty="0">
              <a:solidFill>
                <a:schemeClr val="tx1"/>
              </a:solidFill>
            </a:endParaRPr>
          </a:p>
          <a:p>
            <a:pPr marL="342900" indent="-342900">
              <a:buFont typeface="+mj-lt"/>
              <a:buAutoNum type="arabicPeriod"/>
            </a:pPr>
            <a:r>
              <a:rPr lang="zh-CN" altLang="en-US" dirty="0">
                <a:solidFill>
                  <a:schemeClr val="tx1"/>
                </a:solidFill>
              </a:rPr>
              <a:t>如何避免不同进程之间的地址冲突？</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spTree>
    <p:extLst>
      <p:ext uri="{BB962C8B-B14F-4D97-AF65-F5344CB8AC3E}">
        <p14:creationId xmlns:p14="http://schemas.microsoft.com/office/powerpoint/2010/main" val="1791018830"/>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举个栗子：来说明在多进程系统中直接使用物理内存地址的复杂性。</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pic>
        <p:nvPicPr>
          <p:cNvPr id="14" name="图片 13">
            <a:extLst>
              <a:ext uri="{FF2B5EF4-FFF2-40B4-BE49-F238E27FC236}">
                <a16:creationId xmlns:a16="http://schemas.microsoft.com/office/drawing/2014/main" id="{08B70523-6804-E5E5-D2BB-53EA0CE159DD}"/>
              </a:ext>
            </a:extLst>
          </p:cNvPr>
          <p:cNvPicPr>
            <a:picLocks noChangeAspect="1"/>
          </p:cNvPicPr>
          <p:nvPr/>
        </p:nvPicPr>
        <p:blipFill>
          <a:blip r:embed="rId3"/>
          <a:stretch>
            <a:fillRect/>
          </a:stretch>
        </p:blipFill>
        <p:spPr>
          <a:xfrm>
            <a:off x="1190171" y="2589937"/>
            <a:ext cx="5921253" cy="4046571"/>
          </a:xfrm>
          <a:prstGeom prst="rect">
            <a:avLst/>
          </a:prstGeom>
        </p:spPr>
      </p:pic>
    </p:spTree>
    <p:extLst>
      <p:ext uri="{BB962C8B-B14F-4D97-AF65-F5344CB8AC3E}">
        <p14:creationId xmlns:p14="http://schemas.microsoft.com/office/powerpoint/2010/main" val="913500848"/>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在代码相同的情况下，我们用这份代码同时启动三个进程，暂时将三个进程一次命名为</a:t>
            </a:r>
            <a:r>
              <a:rPr lang="en-US" altLang="zh-CN" dirty="0" err="1">
                <a:solidFill>
                  <a:schemeClr val="tx1"/>
                </a:solidFill>
              </a:rPr>
              <a:t>a,b,c</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由于我们是直接操作物理内存地址，假设变量 </a:t>
            </a:r>
            <a:r>
              <a:rPr lang="en-US" altLang="zh-CN" dirty="0" err="1">
                <a:solidFill>
                  <a:schemeClr val="tx1"/>
                </a:solidFill>
              </a:rPr>
              <a:t>i</a:t>
            </a:r>
            <a:r>
              <a:rPr lang="en-US" altLang="zh-CN" dirty="0">
                <a:solidFill>
                  <a:schemeClr val="tx1"/>
                </a:solidFill>
              </a:rPr>
              <a:t> </a:t>
            </a:r>
            <a:r>
              <a:rPr lang="zh-CN" altLang="en-US" dirty="0">
                <a:solidFill>
                  <a:schemeClr val="tx1"/>
                </a:solidFill>
              </a:rPr>
              <a:t>保存在 </a:t>
            </a:r>
            <a:r>
              <a:rPr lang="en-US" altLang="zh-CN" dirty="0">
                <a:solidFill>
                  <a:schemeClr val="tx1"/>
                </a:solidFill>
              </a:rPr>
              <a:t>0x354 </a:t>
            </a:r>
            <a:r>
              <a:rPr lang="zh-CN" altLang="en-US" dirty="0">
                <a:solidFill>
                  <a:schemeClr val="tx1"/>
                </a:solidFill>
              </a:rPr>
              <a:t>这个物理地址上。这三个进程运行起来之后，同时操作这个 </a:t>
            </a:r>
            <a:r>
              <a:rPr lang="en-US" altLang="zh-CN" dirty="0">
                <a:solidFill>
                  <a:schemeClr val="tx1"/>
                </a:solidFill>
              </a:rPr>
              <a:t>0x354 </a:t>
            </a:r>
            <a:r>
              <a:rPr lang="zh-CN" altLang="en-US" dirty="0">
                <a:solidFill>
                  <a:schemeClr val="tx1"/>
                </a:solidFill>
              </a:rPr>
              <a:t>物理地址，这样这个变量 </a:t>
            </a:r>
            <a:r>
              <a:rPr lang="en-US" altLang="zh-CN" dirty="0" err="1">
                <a:solidFill>
                  <a:schemeClr val="tx1"/>
                </a:solidFill>
              </a:rPr>
              <a:t>i</a:t>
            </a:r>
            <a:r>
              <a:rPr lang="en-US" altLang="zh-CN" dirty="0">
                <a:solidFill>
                  <a:schemeClr val="tx1"/>
                </a:solidFill>
              </a:rPr>
              <a:t> </a:t>
            </a:r>
            <a:r>
              <a:rPr lang="zh-CN" altLang="en-US" dirty="0">
                <a:solidFill>
                  <a:schemeClr val="tx1"/>
                </a:solidFill>
              </a:rPr>
              <a:t>的值不就混乱了吗？ 三个进程就会出现变量的地址冲突。</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pic>
        <p:nvPicPr>
          <p:cNvPr id="15" name="图片 14">
            <a:extLst>
              <a:ext uri="{FF2B5EF4-FFF2-40B4-BE49-F238E27FC236}">
                <a16:creationId xmlns:a16="http://schemas.microsoft.com/office/drawing/2014/main" id="{DCF032B9-5F35-85D4-9154-A4FB302F290F}"/>
              </a:ext>
            </a:extLst>
          </p:cNvPr>
          <p:cNvPicPr>
            <a:picLocks noChangeAspect="1"/>
          </p:cNvPicPr>
          <p:nvPr/>
        </p:nvPicPr>
        <p:blipFill>
          <a:blip r:embed="rId3"/>
          <a:stretch>
            <a:fillRect/>
          </a:stretch>
        </p:blipFill>
        <p:spPr>
          <a:xfrm>
            <a:off x="1190171" y="3672113"/>
            <a:ext cx="7171041" cy="2812024"/>
          </a:xfrm>
          <a:prstGeom prst="rect">
            <a:avLst/>
          </a:prstGeom>
        </p:spPr>
      </p:pic>
    </p:spTree>
    <p:extLst>
      <p:ext uri="{BB962C8B-B14F-4D97-AF65-F5344CB8AC3E}">
        <p14:creationId xmlns:p14="http://schemas.microsoft.com/office/powerpoint/2010/main" val="3944170715"/>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6124904-9a06-464f-b94f-30a9b86f8ce4"/>
  <p:tag name="COMMONDATA" val="eyJoZGlkIjoiYWZhMzBhYWQ2MjlkYjhmYjgxOTNjNGY4OTgyNThhMTA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1634</TotalTime>
  <Words>2444</Words>
  <Application>Microsoft Office PowerPoint</Application>
  <PresentationFormat>宽屏</PresentationFormat>
  <Paragraphs>180</Paragraphs>
  <Slides>32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等线</vt:lpstr>
      <vt:lpstr>等线 Light</vt:lpstr>
      <vt:lpstr>汉仪铁线黑-65简</vt:lpstr>
      <vt:lpstr>思源宋体 Heavy</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公贺 赵</cp:lastModifiedBy>
  <cp:revision>337</cp:revision>
  <dcterms:created xsi:type="dcterms:W3CDTF">2018-04-18T06:17:00Z</dcterms:created>
  <dcterms:modified xsi:type="dcterms:W3CDTF">2024-01-21T10:50:33Z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382643C988E2495A865E69DA9148E3EA</vt:lpwstr>
  </property>
  <property fmtid="{D5CDD505-2E9C-101B-9397-08002B2CF9AE}" pid="3" name="KSOProductBuildVer">
    <vt:lpwstr>2052-12.1.0.15990</vt:lpwstr>
  </property>
</Properties>
</file>